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
  </p:notesMasterIdLst>
  <p:handoutMasterIdLst>
    <p:handoutMasterId r:id="rId8"/>
  </p:handoutMasterIdLst>
  <p:sldIdLst>
    <p:sldId id="293" r:id="rId2"/>
    <p:sldId id="321" r:id="rId3"/>
    <p:sldId id="259" r:id="rId4"/>
    <p:sldId id="294" r:id="rId5"/>
    <p:sldId id="297" r:id="rId6"/>
  </p:sldIdLst>
  <p:sldSz cx="9144000" cy="6858000" type="screen4x3"/>
  <p:notesSz cx="6858000" cy="9144000"/>
  <p:embeddedFontLst>
    <p:embeddedFont>
      <p:font typeface="굴림체" panose="020B0609000101010101" pitchFamily="49" charset="-127"/>
      <p:regular r:id="rId9"/>
    </p:embeddedFont>
    <p:embeddedFont>
      <p:font typeface="맑은 고딕" panose="020B0503020000020004" pitchFamily="34" charset="-127"/>
      <p:regular r:id="rId10"/>
      <p:bold r:id="rId11"/>
    </p:embeddedFont>
    <p:embeddedFont>
      <p:font typeface="Microsoft Sans Serif" panose="020B0604020202020204" pitchFamily="34" charset="0"/>
      <p:regular r:id="rId12"/>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6852"/>
    <a:srgbClr val="E66D56"/>
    <a:srgbClr val="272729"/>
    <a:srgbClr val="06266B"/>
    <a:srgbClr val="D8453E"/>
    <a:srgbClr val="0F3A55"/>
    <a:srgbClr val="337BA9"/>
    <a:srgbClr val="EE6F10"/>
    <a:srgbClr val="7C2A3B"/>
    <a:srgbClr val="3F660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31" autoAdjust="0"/>
    <p:restoredTop sz="70944" autoAdjust="0"/>
  </p:normalViewPr>
  <p:slideViewPr>
    <p:cSldViewPr>
      <p:cViewPr varScale="1">
        <p:scale>
          <a:sx n="78" d="100"/>
          <a:sy n="78" d="100"/>
        </p:scale>
        <p:origin x="2898" y="96"/>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8" d="100"/>
          <a:sy n="88" d="100"/>
        </p:scale>
        <p:origin x="-3870"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2024-07-17</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2024-07-17</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a:p>
        </p:txBody>
      </p:sp>
    </p:spTree>
    <p:extLst>
      <p:ext uri="{BB962C8B-B14F-4D97-AF65-F5344CB8AC3E}">
        <p14:creationId xmlns:p14="http://schemas.microsoft.com/office/powerpoint/2010/main" val="4219955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במאמרים שדיברו על חיזוי דיברו על יום קדימה, אנחנו מתסכלים גם על רווחים רבעוניים, אז אנחנו צריכים טווח גדול יותר.</a:t>
            </a:r>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2</a:t>
            </a:fld>
            <a:endParaRPr lang="ko-KR" altLang="en-US"/>
          </a:p>
        </p:txBody>
      </p:sp>
    </p:spTree>
    <p:extLst>
      <p:ext uri="{BB962C8B-B14F-4D97-AF65-F5344CB8AC3E}">
        <p14:creationId xmlns:p14="http://schemas.microsoft.com/office/powerpoint/2010/main" val="2119667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algn="r" rtl="1"/>
            <a:r>
              <a:rPr lang="he-IL" b="1" u="sng" dirty="0"/>
              <a:t>הסברים:</a:t>
            </a:r>
          </a:p>
          <a:p>
            <a:pPr algn="r" rtl="1"/>
            <a:r>
              <a:rPr lang="he-IL" b="1" dirty="0"/>
              <a:t>מחירי נפט גולמי - </a:t>
            </a:r>
            <a:r>
              <a:rPr lang="he-IL" dirty="0"/>
              <a:t>על פי המאמר, מחירי הנפט הגולמי משפיעים בצורה משמעותית על שוק המניות בכלל ועל מחירי מניות חברות התעופה בפרט. המאמר מציג מודל תחזית למניות חברות תעופה המשתמש במודל,</a:t>
            </a:r>
            <a:r>
              <a:rPr lang="en-US" dirty="0"/>
              <a:t>LSTM </a:t>
            </a:r>
            <a:r>
              <a:rPr lang="he-IL" dirty="0"/>
              <a:t> שלוקח בחשבון את מחירי הנפט הגולמי כאחד המאפיינים, ומדגים כיצד שינויים במחירי הנפט יכולים להשפיע על מחירי המניות. </a:t>
            </a:r>
          </a:p>
          <a:p>
            <a:pPr algn="r" rtl="1"/>
            <a:endParaRPr lang="he-IL" dirty="0"/>
          </a:p>
          <a:p>
            <a:pPr algn="r" rtl="1"/>
            <a:r>
              <a:rPr lang="he-IL" b="1" dirty="0"/>
              <a:t>מחירי דלק מטוסים - </a:t>
            </a:r>
            <a:r>
              <a:rPr lang="he-IL" dirty="0"/>
              <a:t>מחירי דלק מטוסים הם גורם משמעותי המשפיע על מניות חברות התעופה. כאשר מחירי הדלק עולים, עלויות התפעול של חברות התעופה גדלות, מה שעלול להקטין את רווחיותן ולהוריד את ערך מניותיהן. עם זאת, ישנם מקרים שבהם העלייה במחירי הדלק נתפסת כסימן לצמיחה כלכלית עתידית, מה שיכול להוביל לעלייה בערך מניות חברות התעופה. </a:t>
            </a:r>
          </a:p>
          <a:p>
            <a:pPr algn="r" rtl="1"/>
            <a:endParaRPr lang="he-IL" dirty="0"/>
          </a:p>
          <a:p>
            <a:pPr algn="r" rtl="1"/>
            <a:r>
              <a:rPr lang="he-IL" b="1" dirty="0"/>
              <a:t>עלויות ורווחים של החברה - </a:t>
            </a:r>
            <a:r>
              <a:rPr lang="he-IL" dirty="0"/>
              <a:t>העלויות והרווחים של חברות תעופה משפיעים באופן משמעותי על מניותיהן. עלויות גבוהות, במיוחד עלויות דלק ושכר עבודה, עלולות להגדיל את הלחץ הפיננסי על החברות, מה שמוביל להגדלת החוב הפיננסי שלהן ולהשפעה שלילית על מחיר המניות. ניהול יעיל של עלויות והגדלת הרווחים השנתיים יכול לשפר את ביצועי המניות של החברות ולתרום לערכן בשוק.</a:t>
            </a:r>
          </a:p>
          <a:p>
            <a:pPr algn="r" rtl="1"/>
            <a:endParaRPr lang="he-IL" dirty="0"/>
          </a:p>
          <a:p>
            <a:pPr algn="r" rtl="1"/>
            <a:r>
              <a:rPr lang="en-US" b="1" dirty="0"/>
              <a:t>S&amp;P500</a:t>
            </a:r>
            <a:r>
              <a:rPr lang="he-IL" b="1" dirty="0"/>
              <a:t> - </a:t>
            </a:r>
            <a:r>
              <a:rPr lang="he-IL" dirty="0"/>
              <a:t>מדד ה-</a:t>
            </a:r>
            <a:r>
              <a:rPr lang="en-US" dirty="0"/>
              <a:t>S&amp;P 500 </a:t>
            </a:r>
            <a:r>
              <a:rPr lang="he-IL" dirty="0"/>
              <a:t>הוא מדד מניות המשקלל את הביצועים של 500 החברות הגדולות הנסחרות בבורסות בארצות הברית. הוא נחשב למדד מייצג של הכלכלה האמריקאית ושל שוק המניות האמריקאי. במאמר, נמצא כי מניות של חברות תעופה מגיבות בצורה חזקה יותר מתנועות במדד ה-</a:t>
            </a:r>
            <a:r>
              <a:rPr lang="en-US" dirty="0"/>
              <a:t>S&amp;P 500, </a:t>
            </a:r>
            <a:r>
              <a:rPr lang="he-IL" dirty="0"/>
              <a:t>כלומר, שינוי במדד זה גורם לשינוי גדול יותר במניות חברות התעופה. </a:t>
            </a:r>
          </a:p>
          <a:p>
            <a:pPr algn="r" rtl="1"/>
            <a:endParaRPr lang="he-IL" dirty="0"/>
          </a:p>
          <a:p>
            <a:pPr algn="r" rtl="1"/>
            <a:r>
              <a:rPr lang="he-IL" b="1" dirty="0"/>
              <a:t>שער הדולר - </a:t>
            </a:r>
            <a:r>
              <a:rPr lang="he-IL" dirty="0"/>
              <a:t>שער הדולר, המייצג את ערכו של הדולר האמריקאי ביחס למטבעות אחרים, משפיע באופן משמעותי על מניות חברות התעופה. שינויי שער הדולר יכולים להגדיל או להקטין את עלויות התפעול של חברות התעופה, במיוחד בכל הנוגע לרכישת דלק, שכר עבודה ועלויות אחרות. שינוי בשער הדולר יכול להשפיע גם על הכנסות החברות, מאחר שרוב הכנסותיהן מתקבלות במטבעות שונים ודורשות המרה לדולר, מה שעלול להגדיל את הסיכון הפיננסי של החברות.</a:t>
            </a:r>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3</a:t>
            </a:fld>
            <a:endParaRPr lang="ko-KR" altLang="en-US"/>
          </a:p>
        </p:txBody>
      </p:sp>
    </p:spTree>
    <p:extLst>
      <p:ext uri="{BB962C8B-B14F-4D97-AF65-F5344CB8AC3E}">
        <p14:creationId xmlns:p14="http://schemas.microsoft.com/office/powerpoint/2010/main" val="40094293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4</a:t>
            </a:fld>
            <a:endParaRPr lang="ko-KR" altLang="en-US"/>
          </a:p>
        </p:txBody>
      </p:sp>
    </p:spTree>
    <p:extLst>
      <p:ext uri="{BB962C8B-B14F-4D97-AF65-F5344CB8AC3E}">
        <p14:creationId xmlns:p14="http://schemas.microsoft.com/office/powerpoint/2010/main" val="19431915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lvl1pPr algn="l">
              <a:defRPr/>
            </a:lvl1pPr>
          </a:lstStyle>
          <a:p>
            <a:fld id="{ED3D6733-6F27-4404-AB51-585418F146E5}" type="datetimeFigureOut">
              <a:rPr lang="ko-KR" altLang="en-US" smtClean="0"/>
              <a:pPr/>
              <a:t>2024-07-17</a:t>
            </a:fld>
            <a:endParaRPr lang="ko-KR" altLang="en-US"/>
          </a:p>
        </p:txBody>
      </p:sp>
      <p:sp>
        <p:nvSpPr>
          <p:cNvPr id="5" name="바닥글 개체 틀 4"/>
          <p:cNvSpPr>
            <a:spLocks noGrp="1"/>
          </p:cNvSpPr>
          <p:nvPr>
            <p:ph type="ftr" sz="quarter" idx="11"/>
          </p:nvPr>
        </p:nvSpPr>
        <p:spPr/>
        <p:txBody>
          <a:bodyPr/>
          <a:lstStyle>
            <a:lvl1pPr algn="l">
              <a:defRPr/>
            </a:lvl1pPr>
          </a:lstStyle>
          <a:p>
            <a:endParaRPr lang="ko-KR" altLang="en-US"/>
          </a:p>
        </p:txBody>
      </p:sp>
      <p:sp>
        <p:nvSpPr>
          <p:cNvPr id="6" name="슬라이드 번호 개체 틀 5"/>
          <p:cNvSpPr>
            <a:spLocks noGrp="1"/>
          </p:cNvSpPr>
          <p:nvPr>
            <p:ph type="sldNum" sz="quarter" idx="12"/>
          </p:nvPr>
        </p:nvSpPr>
        <p:spPr/>
        <p:txBody>
          <a:bodyPr/>
          <a:lstStyle>
            <a:lvl1pPr algn="l">
              <a:defRPr/>
            </a:lvl1p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320407" y="2264122"/>
            <a:ext cx="5184576" cy="1884958"/>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chemeClr val="tx1">
                    <a:lumMod val="65000"/>
                    <a:lumOff val="35000"/>
                  </a:schemeClr>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2024-07-17</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날짜 개체 틀 1"/>
          <p:cNvSpPr>
            <a:spLocks noGrp="1"/>
          </p:cNvSpPr>
          <p:nvPr>
            <p:ph type="dt" sz="half" idx="10"/>
          </p:nvPr>
        </p:nvSpPr>
        <p:spPr>
          <a:xfrm>
            <a:off x="457200" y="6429396"/>
            <a:ext cx="2133600" cy="292079"/>
          </a:xfrm>
        </p:spPr>
        <p:txBody>
          <a:bodyPr/>
          <a:lstStyle/>
          <a:p>
            <a:fld id="{ED3D6733-6F27-4404-AB51-585418F146E5}" type="datetimeFigureOut">
              <a:rPr lang="ko-KR" altLang="en-US" smtClean="0"/>
              <a:pPr/>
              <a:t>2024-07-17</a:t>
            </a:fld>
            <a:endParaRPr lang="ko-KR" altLang="en-US"/>
          </a:p>
        </p:txBody>
      </p:sp>
      <p:sp>
        <p:nvSpPr>
          <p:cNvPr id="9" name="바닥글 개체 틀 2"/>
          <p:cNvSpPr>
            <a:spLocks noGrp="1"/>
          </p:cNvSpPr>
          <p:nvPr>
            <p:ph type="ftr" sz="quarter" idx="11"/>
          </p:nvPr>
        </p:nvSpPr>
        <p:spPr>
          <a:xfrm>
            <a:off x="3124200" y="6429396"/>
            <a:ext cx="2895600" cy="292079"/>
          </a:xfrm>
        </p:spPr>
        <p:txBody>
          <a:bodyPr/>
          <a:lstStyle/>
          <a:p>
            <a:endParaRPr lang="ko-KR" altLang="en-US"/>
          </a:p>
        </p:txBody>
      </p:sp>
      <p:sp>
        <p:nvSpPr>
          <p:cNvPr id="10" name="슬라이드 번호 개체 틀 3"/>
          <p:cNvSpPr>
            <a:spLocks noGrp="1"/>
          </p:cNvSpPr>
          <p:nvPr>
            <p:ph type="sldNum" sz="quarter" idx="12"/>
          </p:nvPr>
        </p:nvSpPr>
        <p:spPr>
          <a:xfrm>
            <a:off x="6553200" y="6429396"/>
            <a:ext cx="2133600" cy="292079"/>
          </a:xfrm>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a:xfrm>
            <a:off x="179512" y="25574"/>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p>
            <a:fld id="{ED3D6733-6F27-4404-AB51-585418F146E5}" type="datetimeFigureOut">
              <a:rPr lang="ko-KR" altLang="en-US" smtClean="0"/>
              <a:pPr/>
              <a:t>2024-07-17</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268760"/>
            <a:ext cx="8402525" cy="5097710"/>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457200" y="6500834"/>
            <a:ext cx="2133600" cy="220641"/>
          </a:xfrm>
        </p:spPr>
        <p:txBody>
          <a:bodyPr/>
          <a:lstStyle/>
          <a:p>
            <a:fld id="{ED3D6733-6F27-4404-AB51-585418F146E5}" type="datetimeFigureOut">
              <a:rPr lang="ko-KR" altLang="en-US" smtClean="0"/>
              <a:pPr/>
              <a:t>2024-07-17</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268760"/>
            <a:ext cx="8402525" cy="5097710"/>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9" name="제목 1"/>
          <p:cNvSpPr>
            <a:spLocks noGrp="1"/>
          </p:cNvSpPr>
          <p:nvPr>
            <p:ph type="title"/>
          </p:nvPr>
        </p:nvSpPr>
        <p:spPr>
          <a:xfrm>
            <a:off x="179512" y="25574"/>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14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2024-07-17</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1547664" y="2780928"/>
            <a:ext cx="6048672" cy="1296144"/>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chemeClr val="bg1">
                    <a:lumMod val="65000"/>
                  </a:schemeClr>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2024-07-17</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finance.yahoo.com/quote/AAL/"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finance.yahoo.com/quote/USDILS=X/" TargetMode="External"/><Relationship Id="rId3" Type="http://schemas.openxmlformats.org/officeDocument/2006/relationships/hyperlink" Target="https://www.kaggle.com/datasets/mabusalah/brent-oil-prices/data" TargetMode="External"/><Relationship Id="rId7" Type="http://schemas.openxmlformats.org/officeDocument/2006/relationships/hyperlink" Target="https://finance.yahoo.com/quote/%5EGSPC/"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s://www.macrotrends.net/stocks/charts/AAL/american-airlines-group/net-income" TargetMode="External"/><Relationship Id="rId5" Type="http://schemas.openxmlformats.org/officeDocument/2006/relationships/hyperlink" Target="https://www.macrotrends.net/stocks/charts/AAL/american-airlines-group/revenue" TargetMode="External"/><Relationship Id="rId4" Type="http://schemas.openxmlformats.org/officeDocument/2006/relationships/hyperlink" Target="https://www.eia.gov/dnav/pet/hist/EER_EPJK_PF4_RGC_DPGD.ht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8147" y="2276872"/>
            <a:ext cx="5184576" cy="1884958"/>
          </a:xfrm>
        </p:spPr>
        <p:txBody>
          <a:bodyPr/>
          <a:lstStyle/>
          <a:p>
            <a:pPr algn="ctr"/>
            <a:r>
              <a:rPr lang="he-IL" dirty="0">
                <a:solidFill>
                  <a:schemeClr val="tx1"/>
                </a:solidFill>
                <a:latin typeface="Microsoft Sans Serif" panose="020B0604020202020204" pitchFamily="34" charset="0"/>
                <a:ea typeface="Microsoft Sans Serif" panose="020B0604020202020204" pitchFamily="34" charset="0"/>
                <a:cs typeface="Microsoft Sans Serif" panose="020B0604020202020204" pitchFamily="34" charset="0"/>
              </a:rPr>
              <a:t>איסוף ואקספלורציה ראשונית</a:t>
            </a:r>
            <a:endParaRPr lang="ko-KR" altLang="en-US" b="1" dirty="0">
              <a:solidFill>
                <a:schemeClr val="tx1"/>
              </a:solidFill>
              <a:latin typeface="Microsoft Sans Serif" panose="020B0604020202020204" pitchFamily="34" charset="0"/>
              <a:cs typeface="Microsoft Sans Serif" panose="020B0604020202020204" pitchFamily="34" charset="0"/>
            </a:endParaRPr>
          </a:p>
        </p:txBody>
      </p:sp>
      <p:sp>
        <p:nvSpPr>
          <p:cNvPr id="18" name="직사각형 17"/>
          <p:cNvSpPr/>
          <p:nvPr/>
        </p:nvSpPr>
        <p:spPr>
          <a:xfrm>
            <a:off x="860097" y="4437112"/>
            <a:ext cx="3387497" cy="338554"/>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algn="r" fontAlgn="base">
              <a:spcBef>
                <a:spcPct val="0"/>
              </a:spcBef>
              <a:spcAft>
                <a:spcPct val="0"/>
              </a:spcAft>
            </a:pPr>
            <a:r>
              <a:rPr kumimoji="1" lang="he-IL" altLang="ko-KR" sz="1600" dirty="0">
                <a:latin typeface="+mj-lt"/>
                <a:ea typeface="맑은 고딕" pitchFamily="50" charset="-127"/>
                <a:cs typeface="굴림" pitchFamily="50" charset="-127"/>
              </a:rPr>
              <a:t>ניב ממן, רום הימלשטיין, ירדן עדי ודורון</a:t>
            </a:r>
            <a:endParaRPr kumimoji="1" lang="en-US" altLang="ko-KR" sz="1600" dirty="0">
              <a:latin typeface="+mj-lt"/>
              <a:ea typeface="맑은 고딕" pitchFamily="50" charset="-127"/>
              <a:cs typeface="굴림" pitchFamily="50" charset="-127"/>
            </a:endParaRPr>
          </a:p>
        </p:txBody>
      </p:sp>
      <p:grpSp>
        <p:nvGrpSpPr>
          <p:cNvPr id="48" name="그룹 47"/>
          <p:cNvGrpSpPr/>
          <p:nvPr/>
        </p:nvGrpSpPr>
        <p:grpSpPr>
          <a:xfrm>
            <a:off x="3904200" y="6166383"/>
            <a:ext cx="1335600" cy="338400"/>
            <a:chOff x="5427663" y="5711825"/>
            <a:chExt cx="1335600" cy="338400"/>
          </a:xfrm>
        </p:grpSpPr>
        <p:sp>
          <p:nvSpPr>
            <p:cNvPr id="49" name="AutoShape 3"/>
            <p:cNvSpPr>
              <a:spLocks noChangeAspect="1" noChangeArrowheads="1" noTextEdit="1"/>
            </p:cNvSpPr>
            <p:nvPr/>
          </p:nvSpPr>
          <p:spPr bwMode="auto">
            <a:xfrm>
              <a:off x="5429245" y="5711825"/>
              <a:ext cx="1332435" cy="3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50" name="Freeform 5"/>
            <p:cNvSpPr>
              <a:spLocks/>
            </p:cNvSpPr>
            <p:nvPr/>
          </p:nvSpPr>
          <p:spPr bwMode="auto">
            <a:xfrm>
              <a:off x="5628635" y="5887235"/>
              <a:ext cx="85453" cy="130393"/>
            </a:xfrm>
            <a:custGeom>
              <a:avLst/>
              <a:gdLst>
                <a:gd name="T0" fmla="*/ 83 w 83"/>
                <a:gd name="T1" fmla="*/ 90 h 130"/>
                <a:gd name="T2" fmla="*/ 79 w 83"/>
                <a:gd name="T3" fmla="*/ 108 h 130"/>
                <a:gd name="T4" fmla="*/ 69 w 83"/>
                <a:gd name="T5" fmla="*/ 120 h 130"/>
                <a:gd name="T6" fmla="*/ 54 w 83"/>
                <a:gd name="T7" fmla="*/ 128 h 130"/>
                <a:gd name="T8" fmla="*/ 36 w 83"/>
                <a:gd name="T9" fmla="*/ 130 h 130"/>
                <a:gd name="T10" fmla="*/ 24 w 83"/>
                <a:gd name="T11" fmla="*/ 129 h 130"/>
                <a:gd name="T12" fmla="*/ 14 w 83"/>
                <a:gd name="T13" fmla="*/ 127 h 130"/>
                <a:gd name="T14" fmla="*/ 7 w 83"/>
                <a:gd name="T15" fmla="*/ 124 h 130"/>
                <a:gd name="T16" fmla="*/ 3 w 83"/>
                <a:gd name="T17" fmla="*/ 121 h 130"/>
                <a:gd name="T18" fmla="*/ 1 w 83"/>
                <a:gd name="T19" fmla="*/ 117 h 130"/>
                <a:gd name="T20" fmla="*/ 0 w 83"/>
                <a:gd name="T21" fmla="*/ 110 h 130"/>
                <a:gd name="T22" fmla="*/ 0 w 83"/>
                <a:gd name="T23" fmla="*/ 105 h 130"/>
                <a:gd name="T24" fmla="*/ 1 w 83"/>
                <a:gd name="T25" fmla="*/ 102 h 130"/>
                <a:gd name="T26" fmla="*/ 2 w 83"/>
                <a:gd name="T27" fmla="*/ 100 h 130"/>
                <a:gd name="T28" fmla="*/ 4 w 83"/>
                <a:gd name="T29" fmla="*/ 99 h 130"/>
                <a:gd name="T30" fmla="*/ 8 w 83"/>
                <a:gd name="T31" fmla="*/ 101 h 130"/>
                <a:gd name="T32" fmla="*/ 14 w 83"/>
                <a:gd name="T33" fmla="*/ 105 h 130"/>
                <a:gd name="T34" fmla="*/ 24 w 83"/>
                <a:gd name="T35" fmla="*/ 108 h 130"/>
                <a:gd name="T36" fmla="*/ 36 w 83"/>
                <a:gd name="T37" fmla="*/ 110 h 130"/>
                <a:gd name="T38" fmla="*/ 45 w 83"/>
                <a:gd name="T39" fmla="*/ 109 h 130"/>
                <a:gd name="T40" fmla="*/ 51 w 83"/>
                <a:gd name="T41" fmla="*/ 105 h 130"/>
                <a:gd name="T42" fmla="*/ 55 w 83"/>
                <a:gd name="T43" fmla="*/ 100 h 130"/>
                <a:gd name="T44" fmla="*/ 56 w 83"/>
                <a:gd name="T45" fmla="*/ 94 h 130"/>
                <a:gd name="T46" fmla="*/ 54 w 83"/>
                <a:gd name="T47" fmla="*/ 86 h 130"/>
                <a:gd name="T48" fmla="*/ 48 w 83"/>
                <a:gd name="T49" fmla="*/ 81 h 130"/>
                <a:gd name="T50" fmla="*/ 39 w 83"/>
                <a:gd name="T51" fmla="*/ 76 h 130"/>
                <a:gd name="T52" fmla="*/ 29 w 83"/>
                <a:gd name="T53" fmla="*/ 72 h 130"/>
                <a:gd name="T54" fmla="*/ 19 w 83"/>
                <a:gd name="T55" fmla="*/ 66 h 130"/>
                <a:gd name="T56" fmla="*/ 11 w 83"/>
                <a:gd name="T57" fmla="*/ 59 h 130"/>
                <a:gd name="T58" fmla="*/ 5 w 83"/>
                <a:gd name="T59" fmla="*/ 50 h 130"/>
                <a:gd name="T60" fmla="*/ 2 w 83"/>
                <a:gd name="T61" fmla="*/ 36 h 130"/>
                <a:gd name="T62" fmla="*/ 6 w 83"/>
                <a:gd name="T63" fmla="*/ 20 h 130"/>
                <a:gd name="T64" fmla="*/ 15 w 83"/>
                <a:gd name="T65" fmla="*/ 9 h 130"/>
                <a:gd name="T66" fmla="*/ 28 w 83"/>
                <a:gd name="T67" fmla="*/ 2 h 130"/>
                <a:gd name="T68" fmla="*/ 45 w 83"/>
                <a:gd name="T69" fmla="*/ 0 h 130"/>
                <a:gd name="T70" fmla="*/ 54 w 83"/>
                <a:gd name="T71" fmla="*/ 0 h 130"/>
                <a:gd name="T72" fmla="*/ 62 w 83"/>
                <a:gd name="T73" fmla="*/ 2 h 130"/>
                <a:gd name="T74" fmla="*/ 69 w 83"/>
                <a:gd name="T75" fmla="*/ 5 h 130"/>
                <a:gd name="T76" fmla="*/ 73 w 83"/>
                <a:gd name="T77" fmla="*/ 7 h 130"/>
                <a:gd name="T78" fmla="*/ 75 w 83"/>
                <a:gd name="T79" fmla="*/ 9 h 130"/>
                <a:gd name="T80" fmla="*/ 75 w 83"/>
                <a:gd name="T81" fmla="*/ 11 h 130"/>
                <a:gd name="T82" fmla="*/ 75 w 83"/>
                <a:gd name="T83" fmla="*/ 13 h 130"/>
                <a:gd name="T84" fmla="*/ 76 w 83"/>
                <a:gd name="T85" fmla="*/ 18 h 130"/>
                <a:gd name="T86" fmla="*/ 75 w 83"/>
                <a:gd name="T87" fmla="*/ 22 h 130"/>
                <a:gd name="T88" fmla="*/ 75 w 83"/>
                <a:gd name="T89" fmla="*/ 26 h 130"/>
                <a:gd name="T90" fmla="*/ 74 w 83"/>
                <a:gd name="T91" fmla="*/ 28 h 130"/>
                <a:gd name="T92" fmla="*/ 72 w 83"/>
                <a:gd name="T93" fmla="*/ 28 h 130"/>
                <a:gd name="T94" fmla="*/ 69 w 83"/>
                <a:gd name="T95" fmla="*/ 27 h 130"/>
                <a:gd name="T96" fmla="*/ 63 w 83"/>
                <a:gd name="T97" fmla="*/ 24 h 130"/>
                <a:gd name="T98" fmla="*/ 55 w 83"/>
                <a:gd name="T99" fmla="*/ 21 h 130"/>
                <a:gd name="T100" fmla="*/ 45 w 83"/>
                <a:gd name="T101" fmla="*/ 20 h 130"/>
                <a:gd name="T102" fmla="*/ 38 w 83"/>
                <a:gd name="T103" fmla="*/ 21 h 130"/>
                <a:gd name="T104" fmla="*/ 33 w 83"/>
                <a:gd name="T105" fmla="*/ 23 h 130"/>
                <a:gd name="T106" fmla="*/ 30 w 83"/>
                <a:gd name="T107" fmla="*/ 28 h 130"/>
                <a:gd name="T108" fmla="*/ 28 w 83"/>
                <a:gd name="T109" fmla="*/ 33 h 130"/>
                <a:gd name="T110" fmla="*/ 31 w 83"/>
                <a:gd name="T111" fmla="*/ 40 h 130"/>
                <a:gd name="T112" fmla="*/ 37 w 83"/>
                <a:gd name="T113" fmla="*/ 46 h 130"/>
                <a:gd name="T114" fmla="*/ 46 w 83"/>
                <a:gd name="T115" fmla="*/ 50 h 130"/>
                <a:gd name="T116" fmla="*/ 56 w 83"/>
                <a:gd name="T117" fmla="*/ 55 h 130"/>
                <a:gd name="T118" fmla="*/ 66 w 83"/>
                <a:gd name="T119" fmla="*/ 60 h 130"/>
                <a:gd name="T120" fmla="*/ 74 w 83"/>
                <a:gd name="T121" fmla="*/ 67 h 130"/>
                <a:gd name="T122" fmla="*/ 81 w 83"/>
                <a:gd name="T123" fmla="*/ 77 h 130"/>
                <a:gd name="T124" fmla="*/ 83 w 83"/>
                <a:gd name="T125" fmla="*/ 9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130">
                  <a:moveTo>
                    <a:pt x="83" y="90"/>
                  </a:moveTo>
                  <a:cubicBezTo>
                    <a:pt x="83" y="97"/>
                    <a:pt x="82" y="103"/>
                    <a:pt x="79" y="108"/>
                  </a:cubicBezTo>
                  <a:cubicBezTo>
                    <a:pt x="77" y="113"/>
                    <a:pt x="73" y="117"/>
                    <a:pt x="69" y="120"/>
                  </a:cubicBezTo>
                  <a:cubicBezTo>
                    <a:pt x="65" y="124"/>
                    <a:pt x="60" y="126"/>
                    <a:pt x="54" y="128"/>
                  </a:cubicBezTo>
                  <a:cubicBezTo>
                    <a:pt x="49" y="130"/>
                    <a:pt x="42" y="130"/>
                    <a:pt x="36" y="130"/>
                  </a:cubicBezTo>
                  <a:cubicBezTo>
                    <a:pt x="32" y="130"/>
                    <a:pt x="28" y="130"/>
                    <a:pt x="24" y="129"/>
                  </a:cubicBezTo>
                  <a:cubicBezTo>
                    <a:pt x="20" y="129"/>
                    <a:pt x="17" y="128"/>
                    <a:pt x="14" y="127"/>
                  </a:cubicBezTo>
                  <a:cubicBezTo>
                    <a:pt x="11" y="126"/>
                    <a:pt x="9" y="125"/>
                    <a:pt x="7" y="124"/>
                  </a:cubicBezTo>
                  <a:cubicBezTo>
                    <a:pt x="5" y="122"/>
                    <a:pt x="3" y="121"/>
                    <a:pt x="3" y="121"/>
                  </a:cubicBezTo>
                  <a:cubicBezTo>
                    <a:pt x="2" y="120"/>
                    <a:pt x="1" y="119"/>
                    <a:pt x="1" y="117"/>
                  </a:cubicBezTo>
                  <a:cubicBezTo>
                    <a:pt x="0" y="115"/>
                    <a:pt x="0" y="113"/>
                    <a:pt x="0" y="110"/>
                  </a:cubicBezTo>
                  <a:cubicBezTo>
                    <a:pt x="0" y="108"/>
                    <a:pt x="0" y="106"/>
                    <a:pt x="0" y="105"/>
                  </a:cubicBezTo>
                  <a:cubicBezTo>
                    <a:pt x="1" y="104"/>
                    <a:pt x="1" y="103"/>
                    <a:pt x="1" y="102"/>
                  </a:cubicBezTo>
                  <a:cubicBezTo>
                    <a:pt x="1" y="101"/>
                    <a:pt x="2" y="100"/>
                    <a:pt x="2" y="100"/>
                  </a:cubicBezTo>
                  <a:cubicBezTo>
                    <a:pt x="3" y="100"/>
                    <a:pt x="3" y="99"/>
                    <a:pt x="4" y="99"/>
                  </a:cubicBezTo>
                  <a:cubicBezTo>
                    <a:pt x="5" y="99"/>
                    <a:pt x="6" y="100"/>
                    <a:pt x="8" y="101"/>
                  </a:cubicBezTo>
                  <a:cubicBezTo>
                    <a:pt x="9" y="102"/>
                    <a:pt x="12" y="103"/>
                    <a:pt x="14" y="105"/>
                  </a:cubicBezTo>
                  <a:cubicBezTo>
                    <a:pt x="17" y="106"/>
                    <a:pt x="20" y="107"/>
                    <a:pt x="24" y="108"/>
                  </a:cubicBezTo>
                  <a:cubicBezTo>
                    <a:pt x="27" y="109"/>
                    <a:pt x="31" y="110"/>
                    <a:pt x="36" y="110"/>
                  </a:cubicBezTo>
                  <a:cubicBezTo>
                    <a:pt x="39" y="110"/>
                    <a:pt x="42" y="109"/>
                    <a:pt x="45" y="109"/>
                  </a:cubicBezTo>
                  <a:cubicBezTo>
                    <a:pt x="47" y="108"/>
                    <a:pt x="49" y="107"/>
                    <a:pt x="51" y="105"/>
                  </a:cubicBezTo>
                  <a:cubicBezTo>
                    <a:pt x="53" y="104"/>
                    <a:pt x="54" y="102"/>
                    <a:pt x="55" y="100"/>
                  </a:cubicBezTo>
                  <a:cubicBezTo>
                    <a:pt x="56" y="98"/>
                    <a:pt x="56" y="96"/>
                    <a:pt x="56" y="94"/>
                  </a:cubicBezTo>
                  <a:cubicBezTo>
                    <a:pt x="56" y="91"/>
                    <a:pt x="55" y="88"/>
                    <a:pt x="54" y="86"/>
                  </a:cubicBezTo>
                  <a:cubicBezTo>
                    <a:pt x="52" y="84"/>
                    <a:pt x="50" y="82"/>
                    <a:pt x="48" y="81"/>
                  </a:cubicBezTo>
                  <a:cubicBezTo>
                    <a:pt x="45" y="79"/>
                    <a:pt x="42" y="78"/>
                    <a:pt x="39" y="76"/>
                  </a:cubicBezTo>
                  <a:cubicBezTo>
                    <a:pt x="36" y="75"/>
                    <a:pt x="33" y="73"/>
                    <a:pt x="29" y="72"/>
                  </a:cubicBezTo>
                  <a:cubicBezTo>
                    <a:pt x="26" y="70"/>
                    <a:pt x="23" y="68"/>
                    <a:pt x="19" y="66"/>
                  </a:cubicBezTo>
                  <a:cubicBezTo>
                    <a:pt x="16" y="65"/>
                    <a:pt x="13" y="62"/>
                    <a:pt x="11" y="59"/>
                  </a:cubicBezTo>
                  <a:cubicBezTo>
                    <a:pt x="8" y="57"/>
                    <a:pt x="6" y="53"/>
                    <a:pt x="5" y="50"/>
                  </a:cubicBezTo>
                  <a:cubicBezTo>
                    <a:pt x="3" y="46"/>
                    <a:pt x="2" y="41"/>
                    <a:pt x="2" y="36"/>
                  </a:cubicBezTo>
                  <a:cubicBezTo>
                    <a:pt x="2" y="30"/>
                    <a:pt x="3" y="25"/>
                    <a:pt x="6" y="20"/>
                  </a:cubicBezTo>
                  <a:cubicBezTo>
                    <a:pt x="8" y="15"/>
                    <a:pt x="11" y="12"/>
                    <a:pt x="15" y="9"/>
                  </a:cubicBezTo>
                  <a:cubicBezTo>
                    <a:pt x="19" y="6"/>
                    <a:pt x="23" y="3"/>
                    <a:pt x="28" y="2"/>
                  </a:cubicBezTo>
                  <a:cubicBezTo>
                    <a:pt x="34" y="0"/>
                    <a:pt x="39" y="0"/>
                    <a:pt x="45" y="0"/>
                  </a:cubicBezTo>
                  <a:cubicBezTo>
                    <a:pt x="48" y="0"/>
                    <a:pt x="51" y="0"/>
                    <a:pt x="54" y="0"/>
                  </a:cubicBezTo>
                  <a:cubicBezTo>
                    <a:pt x="57" y="1"/>
                    <a:pt x="60" y="1"/>
                    <a:pt x="62" y="2"/>
                  </a:cubicBezTo>
                  <a:cubicBezTo>
                    <a:pt x="65" y="3"/>
                    <a:pt x="67" y="4"/>
                    <a:pt x="69" y="5"/>
                  </a:cubicBezTo>
                  <a:cubicBezTo>
                    <a:pt x="71" y="6"/>
                    <a:pt x="73" y="7"/>
                    <a:pt x="73" y="7"/>
                  </a:cubicBezTo>
                  <a:cubicBezTo>
                    <a:pt x="74" y="8"/>
                    <a:pt x="74" y="8"/>
                    <a:pt x="75" y="9"/>
                  </a:cubicBezTo>
                  <a:cubicBezTo>
                    <a:pt x="75" y="9"/>
                    <a:pt x="75" y="10"/>
                    <a:pt x="75" y="11"/>
                  </a:cubicBezTo>
                  <a:cubicBezTo>
                    <a:pt x="75" y="11"/>
                    <a:pt x="75" y="12"/>
                    <a:pt x="75" y="13"/>
                  </a:cubicBezTo>
                  <a:cubicBezTo>
                    <a:pt x="76" y="15"/>
                    <a:pt x="76" y="16"/>
                    <a:pt x="76" y="18"/>
                  </a:cubicBezTo>
                  <a:cubicBezTo>
                    <a:pt x="76" y="20"/>
                    <a:pt x="76" y="21"/>
                    <a:pt x="75" y="22"/>
                  </a:cubicBezTo>
                  <a:cubicBezTo>
                    <a:pt x="75" y="24"/>
                    <a:pt x="75" y="25"/>
                    <a:pt x="75" y="26"/>
                  </a:cubicBezTo>
                  <a:cubicBezTo>
                    <a:pt x="75" y="27"/>
                    <a:pt x="74" y="27"/>
                    <a:pt x="74" y="28"/>
                  </a:cubicBezTo>
                  <a:cubicBezTo>
                    <a:pt x="74" y="28"/>
                    <a:pt x="73" y="28"/>
                    <a:pt x="72" y="28"/>
                  </a:cubicBezTo>
                  <a:cubicBezTo>
                    <a:pt x="72" y="28"/>
                    <a:pt x="70" y="28"/>
                    <a:pt x="69" y="27"/>
                  </a:cubicBezTo>
                  <a:cubicBezTo>
                    <a:pt x="67" y="26"/>
                    <a:pt x="65" y="25"/>
                    <a:pt x="63" y="24"/>
                  </a:cubicBezTo>
                  <a:cubicBezTo>
                    <a:pt x="61" y="23"/>
                    <a:pt x="58" y="22"/>
                    <a:pt x="55" y="21"/>
                  </a:cubicBezTo>
                  <a:cubicBezTo>
                    <a:pt x="52" y="20"/>
                    <a:pt x="49" y="20"/>
                    <a:pt x="45" y="20"/>
                  </a:cubicBezTo>
                  <a:cubicBezTo>
                    <a:pt x="42" y="20"/>
                    <a:pt x="40" y="20"/>
                    <a:pt x="38" y="21"/>
                  </a:cubicBezTo>
                  <a:cubicBezTo>
                    <a:pt x="36" y="21"/>
                    <a:pt x="34" y="22"/>
                    <a:pt x="33" y="23"/>
                  </a:cubicBezTo>
                  <a:cubicBezTo>
                    <a:pt x="31" y="25"/>
                    <a:pt x="30" y="26"/>
                    <a:pt x="30" y="28"/>
                  </a:cubicBezTo>
                  <a:cubicBezTo>
                    <a:pt x="29" y="29"/>
                    <a:pt x="28" y="31"/>
                    <a:pt x="28" y="33"/>
                  </a:cubicBezTo>
                  <a:cubicBezTo>
                    <a:pt x="28" y="36"/>
                    <a:pt x="29" y="38"/>
                    <a:pt x="31" y="40"/>
                  </a:cubicBezTo>
                  <a:cubicBezTo>
                    <a:pt x="32" y="42"/>
                    <a:pt x="34" y="44"/>
                    <a:pt x="37" y="46"/>
                  </a:cubicBezTo>
                  <a:cubicBezTo>
                    <a:pt x="40" y="47"/>
                    <a:pt x="42" y="49"/>
                    <a:pt x="46" y="50"/>
                  </a:cubicBezTo>
                  <a:cubicBezTo>
                    <a:pt x="49" y="52"/>
                    <a:pt x="52" y="53"/>
                    <a:pt x="56" y="55"/>
                  </a:cubicBezTo>
                  <a:cubicBezTo>
                    <a:pt x="59" y="56"/>
                    <a:pt x="62" y="58"/>
                    <a:pt x="66" y="60"/>
                  </a:cubicBezTo>
                  <a:cubicBezTo>
                    <a:pt x="69" y="62"/>
                    <a:pt x="72" y="65"/>
                    <a:pt x="74" y="67"/>
                  </a:cubicBezTo>
                  <a:cubicBezTo>
                    <a:pt x="77" y="70"/>
                    <a:pt x="79" y="73"/>
                    <a:pt x="81" y="77"/>
                  </a:cubicBezTo>
                  <a:cubicBezTo>
                    <a:pt x="82" y="81"/>
                    <a:pt x="83" y="85"/>
                    <a:pt x="83" y="90"/>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51" name="Freeform 6"/>
            <p:cNvSpPr>
              <a:spLocks/>
            </p:cNvSpPr>
            <p:nvPr/>
          </p:nvSpPr>
          <p:spPr bwMode="auto">
            <a:xfrm>
              <a:off x="5726748" y="5879473"/>
              <a:ext cx="26902" cy="138155"/>
            </a:xfrm>
            <a:custGeom>
              <a:avLst/>
              <a:gdLst>
                <a:gd name="T0" fmla="*/ 25 w 25"/>
                <a:gd name="T1" fmla="*/ 133 h 137"/>
                <a:gd name="T2" fmla="*/ 24 w 25"/>
                <a:gd name="T3" fmla="*/ 135 h 137"/>
                <a:gd name="T4" fmla="*/ 22 w 25"/>
                <a:gd name="T5" fmla="*/ 136 h 137"/>
                <a:gd name="T6" fmla="*/ 18 w 25"/>
                <a:gd name="T7" fmla="*/ 137 h 137"/>
                <a:gd name="T8" fmla="*/ 12 w 25"/>
                <a:gd name="T9" fmla="*/ 137 h 137"/>
                <a:gd name="T10" fmla="*/ 7 w 25"/>
                <a:gd name="T11" fmla="*/ 137 h 137"/>
                <a:gd name="T12" fmla="*/ 3 w 25"/>
                <a:gd name="T13" fmla="*/ 136 h 137"/>
                <a:gd name="T14" fmla="*/ 1 w 25"/>
                <a:gd name="T15" fmla="*/ 135 h 137"/>
                <a:gd name="T16" fmla="*/ 0 w 25"/>
                <a:gd name="T17" fmla="*/ 133 h 137"/>
                <a:gd name="T18" fmla="*/ 0 w 25"/>
                <a:gd name="T19" fmla="*/ 4 h 137"/>
                <a:gd name="T20" fmla="*/ 1 w 25"/>
                <a:gd name="T21" fmla="*/ 3 h 137"/>
                <a:gd name="T22" fmla="*/ 3 w 25"/>
                <a:gd name="T23" fmla="*/ 1 h 137"/>
                <a:gd name="T24" fmla="*/ 7 w 25"/>
                <a:gd name="T25" fmla="*/ 1 h 137"/>
                <a:gd name="T26" fmla="*/ 12 w 25"/>
                <a:gd name="T27" fmla="*/ 0 h 137"/>
                <a:gd name="T28" fmla="*/ 18 w 25"/>
                <a:gd name="T29" fmla="*/ 1 h 137"/>
                <a:gd name="T30" fmla="*/ 22 w 25"/>
                <a:gd name="T31" fmla="*/ 1 h 137"/>
                <a:gd name="T32" fmla="*/ 24 w 25"/>
                <a:gd name="T33" fmla="*/ 3 h 137"/>
                <a:gd name="T34" fmla="*/ 25 w 25"/>
                <a:gd name="T35" fmla="*/ 4 h 137"/>
                <a:gd name="T36" fmla="*/ 25 w 25"/>
                <a:gd name="T37" fmla="*/ 133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137">
                  <a:moveTo>
                    <a:pt x="25" y="133"/>
                  </a:moveTo>
                  <a:cubicBezTo>
                    <a:pt x="25" y="133"/>
                    <a:pt x="25" y="134"/>
                    <a:pt x="24" y="135"/>
                  </a:cubicBezTo>
                  <a:cubicBezTo>
                    <a:pt x="24" y="135"/>
                    <a:pt x="23" y="135"/>
                    <a:pt x="22" y="136"/>
                  </a:cubicBezTo>
                  <a:cubicBezTo>
                    <a:pt x="21" y="136"/>
                    <a:pt x="20" y="136"/>
                    <a:pt x="18" y="137"/>
                  </a:cubicBezTo>
                  <a:cubicBezTo>
                    <a:pt x="17" y="137"/>
                    <a:pt x="15" y="137"/>
                    <a:pt x="12" y="137"/>
                  </a:cubicBezTo>
                  <a:cubicBezTo>
                    <a:pt x="10" y="137"/>
                    <a:pt x="8" y="137"/>
                    <a:pt x="7" y="137"/>
                  </a:cubicBezTo>
                  <a:cubicBezTo>
                    <a:pt x="5" y="136"/>
                    <a:pt x="4" y="136"/>
                    <a:pt x="3" y="136"/>
                  </a:cubicBezTo>
                  <a:cubicBezTo>
                    <a:pt x="2" y="135"/>
                    <a:pt x="1" y="135"/>
                    <a:pt x="1" y="135"/>
                  </a:cubicBezTo>
                  <a:cubicBezTo>
                    <a:pt x="0" y="134"/>
                    <a:pt x="0" y="133"/>
                    <a:pt x="0" y="133"/>
                  </a:cubicBezTo>
                  <a:cubicBezTo>
                    <a:pt x="0" y="4"/>
                    <a:pt x="0" y="4"/>
                    <a:pt x="0" y="4"/>
                  </a:cubicBezTo>
                  <a:cubicBezTo>
                    <a:pt x="0" y="4"/>
                    <a:pt x="0" y="3"/>
                    <a:pt x="1" y="3"/>
                  </a:cubicBezTo>
                  <a:cubicBezTo>
                    <a:pt x="1" y="2"/>
                    <a:pt x="2" y="2"/>
                    <a:pt x="3" y="1"/>
                  </a:cubicBezTo>
                  <a:cubicBezTo>
                    <a:pt x="4" y="1"/>
                    <a:pt x="5" y="1"/>
                    <a:pt x="7" y="1"/>
                  </a:cubicBezTo>
                  <a:cubicBezTo>
                    <a:pt x="8" y="0"/>
                    <a:pt x="10" y="0"/>
                    <a:pt x="12" y="0"/>
                  </a:cubicBezTo>
                  <a:cubicBezTo>
                    <a:pt x="15" y="0"/>
                    <a:pt x="17" y="0"/>
                    <a:pt x="18" y="1"/>
                  </a:cubicBezTo>
                  <a:cubicBezTo>
                    <a:pt x="20" y="1"/>
                    <a:pt x="21" y="1"/>
                    <a:pt x="22" y="1"/>
                  </a:cubicBezTo>
                  <a:cubicBezTo>
                    <a:pt x="23" y="2"/>
                    <a:pt x="24" y="2"/>
                    <a:pt x="24" y="3"/>
                  </a:cubicBezTo>
                  <a:cubicBezTo>
                    <a:pt x="25" y="3"/>
                    <a:pt x="25" y="4"/>
                    <a:pt x="25" y="4"/>
                  </a:cubicBezTo>
                  <a:lnTo>
                    <a:pt x="25" y="133"/>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52" name="Freeform 7"/>
            <p:cNvSpPr>
              <a:spLocks noEditPoints="1"/>
            </p:cNvSpPr>
            <p:nvPr/>
          </p:nvSpPr>
          <p:spPr bwMode="auto">
            <a:xfrm>
              <a:off x="5771057" y="5882577"/>
              <a:ext cx="28484" cy="135050"/>
            </a:xfrm>
            <a:custGeom>
              <a:avLst/>
              <a:gdLst>
                <a:gd name="T0" fmla="*/ 28 w 28"/>
                <a:gd name="T1" fmla="*/ 12 h 133"/>
                <a:gd name="T2" fmla="*/ 25 w 28"/>
                <a:gd name="T3" fmla="*/ 22 h 133"/>
                <a:gd name="T4" fmla="*/ 14 w 28"/>
                <a:gd name="T5" fmla="*/ 25 h 133"/>
                <a:gd name="T6" fmla="*/ 2 w 28"/>
                <a:gd name="T7" fmla="*/ 23 h 133"/>
                <a:gd name="T8" fmla="*/ 0 w 28"/>
                <a:gd name="T9" fmla="*/ 13 h 133"/>
                <a:gd name="T10" fmla="*/ 3 w 28"/>
                <a:gd name="T11" fmla="*/ 2 h 133"/>
                <a:gd name="T12" fmla="*/ 14 w 28"/>
                <a:gd name="T13" fmla="*/ 0 h 133"/>
                <a:gd name="T14" fmla="*/ 25 w 28"/>
                <a:gd name="T15" fmla="*/ 2 h 133"/>
                <a:gd name="T16" fmla="*/ 28 w 28"/>
                <a:gd name="T17" fmla="*/ 12 h 133"/>
                <a:gd name="T18" fmla="*/ 26 w 28"/>
                <a:gd name="T19" fmla="*/ 129 h 133"/>
                <a:gd name="T20" fmla="*/ 25 w 28"/>
                <a:gd name="T21" fmla="*/ 131 h 133"/>
                <a:gd name="T22" fmla="*/ 23 w 28"/>
                <a:gd name="T23" fmla="*/ 132 h 133"/>
                <a:gd name="T24" fmla="*/ 20 w 28"/>
                <a:gd name="T25" fmla="*/ 133 h 133"/>
                <a:gd name="T26" fmla="*/ 14 w 28"/>
                <a:gd name="T27" fmla="*/ 133 h 133"/>
                <a:gd name="T28" fmla="*/ 8 w 28"/>
                <a:gd name="T29" fmla="*/ 133 h 133"/>
                <a:gd name="T30" fmla="*/ 4 w 28"/>
                <a:gd name="T31" fmla="*/ 132 h 133"/>
                <a:gd name="T32" fmla="*/ 2 w 28"/>
                <a:gd name="T33" fmla="*/ 131 h 133"/>
                <a:gd name="T34" fmla="*/ 1 w 28"/>
                <a:gd name="T35" fmla="*/ 129 h 133"/>
                <a:gd name="T36" fmla="*/ 1 w 28"/>
                <a:gd name="T37" fmla="*/ 42 h 133"/>
                <a:gd name="T38" fmla="*/ 2 w 28"/>
                <a:gd name="T39" fmla="*/ 40 h 133"/>
                <a:gd name="T40" fmla="*/ 4 w 28"/>
                <a:gd name="T41" fmla="*/ 39 h 133"/>
                <a:gd name="T42" fmla="*/ 8 w 28"/>
                <a:gd name="T43" fmla="*/ 38 h 133"/>
                <a:gd name="T44" fmla="*/ 14 w 28"/>
                <a:gd name="T45" fmla="*/ 38 h 133"/>
                <a:gd name="T46" fmla="*/ 20 w 28"/>
                <a:gd name="T47" fmla="*/ 38 h 133"/>
                <a:gd name="T48" fmla="*/ 23 w 28"/>
                <a:gd name="T49" fmla="*/ 39 h 133"/>
                <a:gd name="T50" fmla="*/ 25 w 28"/>
                <a:gd name="T51" fmla="*/ 40 h 133"/>
                <a:gd name="T52" fmla="*/ 26 w 28"/>
                <a:gd name="T53" fmla="*/ 42 h 133"/>
                <a:gd name="T54" fmla="*/ 26 w 28"/>
                <a:gd name="T55"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133">
                  <a:moveTo>
                    <a:pt x="28" y="12"/>
                  </a:moveTo>
                  <a:cubicBezTo>
                    <a:pt x="28" y="17"/>
                    <a:pt x="27" y="21"/>
                    <a:pt x="25" y="22"/>
                  </a:cubicBezTo>
                  <a:cubicBezTo>
                    <a:pt x="23" y="24"/>
                    <a:pt x="19" y="25"/>
                    <a:pt x="14" y="25"/>
                  </a:cubicBezTo>
                  <a:cubicBezTo>
                    <a:pt x="8" y="25"/>
                    <a:pt x="4" y="24"/>
                    <a:pt x="2" y="23"/>
                  </a:cubicBezTo>
                  <a:cubicBezTo>
                    <a:pt x="0" y="21"/>
                    <a:pt x="0" y="17"/>
                    <a:pt x="0" y="13"/>
                  </a:cubicBezTo>
                  <a:cubicBezTo>
                    <a:pt x="0" y="8"/>
                    <a:pt x="1" y="4"/>
                    <a:pt x="3" y="2"/>
                  </a:cubicBezTo>
                  <a:cubicBezTo>
                    <a:pt x="5" y="1"/>
                    <a:pt x="8" y="0"/>
                    <a:pt x="14" y="0"/>
                  </a:cubicBezTo>
                  <a:cubicBezTo>
                    <a:pt x="19" y="0"/>
                    <a:pt x="23" y="0"/>
                    <a:pt x="25" y="2"/>
                  </a:cubicBezTo>
                  <a:cubicBezTo>
                    <a:pt x="27" y="4"/>
                    <a:pt x="28" y="7"/>
                    <a:pt x="28" y="12"/>
                  </a:cubicBezTo>
                  <a:close/>
                  <a:moveTo>
                    <a:pt x="26" y="129"/>
                  </a:moveTo>
                  <a:cubicBezTo>
                    <a:pt x="26" y="129"/>
                    <a:pt x="26" y="130"/>
                    <a:pt x="25" y="131"/>
                  </a:cubicBezTo>
                  <a:cubicBezTo>
                    <a:pt x="25" y="131"/>
                    <a:pt x="24" y="131"/>
                    <a:pt x="23" y="132"/>
                  </a:cubicBezTo>
                  <a:cubicBezTo>
                    <a:pt x="23" y="132"/>
                    <a:pt x="21" y="132"/>
                    <a:pt x="20" y="133"/>
                  </a:cubicBezTo>
                  <a:cubicBezTo>
                    <a:pt x="18" y="133"/>
                    <a:pt x="16" y="133"/>
                    <a:pt x="14" y="133"/>
                  </a:cubicBezTo>
                  <a:cubicBezTo>
                    <a:pt x="11" y="133"/>
                    <a:pt x="9" y="133"/>
                    <a:pt x="8" y="133"/>
                  </a:cubicBezTo>
                  <a:cubicBezTo>
                    <a:pt x="6" y="132"/>
                    <a:pt x="5" y="132"/>
                    <a:pt x="4" y="132"/>
                  </a:cubicBezTo>
                  <a:cubicBezTo>
                    <a:pt x="3" y="131"/>
                    <a:pt x="2" y="131"/>
                    <a:pt x="2" y="131"/>
                  </a:cubicBezTo>
                  <a:cubicBezTo>
                    <a:pt x="2" y="130"/>
                    <a:pt x="1" y="129"/>
                    <a:pt x="1" y="129"/>
                  </a:cubicBezTo>
                  <a:cubicBezTo>
                    <a:pt x="1" y="42"/>
                    <a:pt x="1" y="42"/>
                    <a:pt x="1" y="42"/>
                  </a:cubicBezTo>
                  <a:cubicBezTo>
                    <a:pt x="1" y="41"/>
                    <a:pt x="2" y="41"/>
                    <a:pt x="2" y="40"/>
                  </a:cubicBezTo>
                  <a:cubicBezTo>
                    <a:pt x="2" y="40"/>
                    <a:pt x="3" y="39"/>
                    <a:pt x="4" y="39"/>
                  </a:cubicBezTo>
                  <a:cubicBezTo>
                    <a:pt x="5" y="39"/>
                    <a:pt x="6" y="38"/>
                    <a:pt x="8" y="38"/>
                  </a:cubicBezTo>
                  <a:cubicBezTo>
                    <a:pt x="9" y="38"/>
                    <a:pt x="11" y="38"/>
                    <a:pt x="14" y="38"/>
                  </a:cubicBezTo>
                  <a:cubicBezTo>
                    <a:pt x="16" y="38"/>
                    <a:pt x="18" y="38"/>
                    <a:pt x="20" y="38"/>
                  </a:cubicBezTo>
                  <a:cubicBezTo>
                    <a:pt x="21" y="38"/>
                    <a:pt x="23" y="39"/>
                    <a:pt x="23" y="39"/>
                  </a:cubicBezTo>
                  <a:cubicBezTo>
                    <a:pt x="24" y="39"/>
                    <a:pt x="25" y="40"/>
                    <a:pt x="25" y="40"/>
                  </a:cubicBezTo>
                  <a:cubicBezTo>
                    <a:pt x="26" y="41"/>
                    <a:pt x="26" y="41"/>
                    <a:pt x="26" y="42"/>
                  </a:cubicBezTo>
                  <a:lnTo>
                    <a:pt x="26" y="129"/>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53" name="Freeform 8"/>
            <p:cNvSpPr>
              <a:spLocks noEditPoints="1"/>
            </p:cNvSpPr>
            <p:nvPr/>
          </p:nvSpPr>
          <p:spPr bwMode="auto">
            <a:xfrm>
              <a:off x="5813784" y="5879473"/>
              <a:ext cx="88618" cy="138155"/>
            </a:xfrm>
            <a:custGeom>
              <a:avLst/>
              <a:gdLst>
                <a:gd name="T0" fmla="*/ 88 w 88"/>
                <a:gd name="T1" fmla="*/ 132 h 137"/>
                <a:gd name="T2" fmla="*/ 87 w 88"/>
                <a:gd name="T3" fmla="*/ 134 h 137"/>
                <a:gd name="T4" fmla="*/ 85 w 88"/>
                <a:gd name="T5" fmla="*/ 135 h 137"/>
                <a:gd name="T6" fmla="*/ 82 w 88"/>
                <a:gd name="T7" fmla="*/ 136 h 137"/>
                <a:gd name="T8" fmla="*/ 77 w 88"/>
                <a:gd name="T9" fmla="*/ 136 h 137"/>
                <a:gd name="T10" fmla="*/ 72 w 88"/>
                <a:gd name="T11" fmla="*/ 136 h 137"/>
                <a:gd name="T12" fmla="*/ 69 w 88"/>
                <a:gd name="T13" fmla="*/ 135 h 137"/>
                <a:gd name="T14" fmla="*/ 67 w 88"/>
                <a:gd name="T15" fmla="*/ 134 h 137"/>
                <a:gd name="T16" fmla="*/ 67 w 88"/>
                <a:gd name="T17" fmla="*/ 132 h 137"/>
                <a:gd name="T18" fmla="*/ 67 w 88"/>
                <a:gd name="T19" fmla="*/ 122 h 137"/>
                <a:gd name="T20" fmla="*/ 52 w 88"/>
                <a:gd name="T21" fmla="*/ 133 h 137"/>
                <a:gd name="T22" fmla="*/ 36 w 88"/>
                <a:gd name="T23" fmla="*/ 137 h 137"/>
                <a:gd name="T24" fmla="*/ 19 w 88"/>
                <a:gd name="T25" fmla="*/ 134 h 137"/>
                <a:gd name="T26" fmla="*/ 8 w 88"/>
                <a:gd name="T27" fmla="*/ 123 h 137"/>
                <a:gd name="T28" fmla="*/ 2 w 88"/>
                <a:gd name="T29" fmla="*/ 108 h 137"/>
                <a:gd name="T30" fmla="*/ 0 w 88"/>
                <a:gd name="T31" fmla="*/ 89 h 137"/>
                <a:gd name="T32" fmla="*/ 2 w 88"/>
                <a:gd name="T33" fmla="*/ 69 h 137"/>
                <a:gd name="T34" fmla="*/ 9 w 88"/>
                <a:gd name="T35" fmla="*/ 53 h 137"/>
                <a:gd name="T36" fmla="*/ 21 w 88"/>
                <a:gd name="T37" fmla="*/ 43 h 137"/>
                <a:gd name="T38" fmla="*/ 38 w 88"/>
                <a:gd name="T39" fmla="*/ 39 h 137"/>
                <a:gd name="T40" fmla="*/ 51 w 88"/>
                <a:gd name="T41" fmla="*/ 42 h 137"/>
                <a:gd name="T42" fmla="*/ 63 w 88"/>
                <a:gd name="T43" fmla="*/ 51 h 137"/>
                <a:gd name="T44" fmla="*/ 63 w 88"/>
                <a:gd name="T45" fmla="*/ 4 h 137"/>
                <a:gd name="T46" fmla="*/ 64 w 88"/>
                <a:gd name="T47" fmla="*/ 2 h 137"/>
                <a:gd name="T48" fmla="*/ 66 w 88"/>
                <a:gd name="T49" fmla="*/ 1 h 137"/>
                <a:gd name="T50" fmla="*/ 69 w 88"/>
                <a:gd name="T51" fmla="*/ 0 h 137"/>
                <a:gd name="T52" fmla="*/ 75 w 88"/>
                <a:gd name="T53" fmla="*/ 0 h 137"/>
                <a:gd name="T54" fmla="*/ 81 w 88"/>
                <a:gd name="T55" fmla="*/ 0 h 137"/>
                <a:gd name="T56" fmla="*/ 85 w 88"/>
                <a:gd name="T57" fmla="*/ 1 h 137"/>
                <a:gd name="T58" fmla="*/ 87 w 88"/>
                <a:gd name="T59" fmla="*/ 2 h 137"/>
                <a:gd name="T60" fmla="*/ 88 w 88"/>
                <a:gd name="T61" fmla="*/ 4 h 137"/>
                <a:gd name="T62" fmla="*/ 88 w 88"/>
                <a:gd name="T63" fmla="*/ 132 h 137"/>
                <a:gd name="T64" fmla="*/ 63 w 88"/>
                <a:gd name="T65" fmla="*/ 74 h 137"/>
                <a:gd name="T66" fmla="*/ 53 w 88"/>
                <a:gd name="T67" fmla="*/ 63 h 137"/>
                <a:gd name="T68" fmla="*/ 43 w 88"/>
                <a:gd name="T69" fmla="*/ 60 h 137"/>
                <a:gd name="T70" fmla="*/ 34 w 88"/>
                <a:gd name="T71" fmla="*/ 62 h 137"/>
                <a:gd name="T72" fmla="*/ 29 w 88"/>
                <a:gd name="T73" fmla="*/ 69 h 137"/>
                <a:gd name="T74" fmla="*/ 26 w 88"/>
                <a:gd name="T75" fmla="*/ 78 h 137"/>
                <a:gd name="T76" fmla="*/ 25 w 88"/>
                <a:gd name="T77" fmla="*/ 88 h 137"/>
                <a:gd name="T78" fmla="*/ 26 w 88"/>
                <a:gd name="T79" fmla="*/ 98 h 137"/>
                <a:gd name="T80" fmla="*/ 28 w 88"/>
                <a:gd name="T81" fmla="*/ 108 h 137"/>
                <a:gd name="T82" fmla="*/ 34 w 88"/>
                <a:gd name="T83" fmla="*/ 114 h 137"/>
                <a:gd name="T84" fmla="*/ 42 w 88"/>
                <a:gd name="T85" fmla="*/ 117 h 137"/>
                <a:gd name="T86" fmla="*/ 47 w 88"/>
                <a:gd name="T87" fmla="*/ 116 h 137"/>
                <a:gd name="T88" fmla="*/ 52 w 88"/>
                <a:gd name="T89" fmla="*/ 113 h 137"/>
                <a:gd name="T90" fmla="*/ 57 w 88"/>
                <a:gd name="T91" fmla="*/ 109 h 137"/>
                <a:gd name="T92" fmla="*/ 63 w 88"/>
                <a:gd name="T93" fmla="*/ 103 h 137"/>
                <a:gd name="T94" fmla="*/ 63 w 88"/>
                <a:gd name="T95" fmla="*/ 7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137">
                  <a:moveTo>
                    <a:pt x="88" y="132"/>
                  </a:moveTo>
                  <a:cubicBezTo>
                    <a:pt x="88" y="133"/>
                    <a:pt x="87" y="133"/>
                    <a:pt x="87" y="134"/>
                  </a:cubicBezTo>
                  <a:cubicBezTo>
                    <a:pt x="87" y="134"/>
                    <a:pt x="86" y="135"/>
                    <a:pt x="85" y="135"/>
                  </a:cubicBezTo>
                  <a:cubicBezTo>
                    <a:pt x="85" y="135"/>
                    <a:pt x="84" y="135"/>
                    <a:pt x="82" y="136"/>
                  </a:cubicBezTo>
                  <a:cubicBezTo>
                    <a:pt x="81" y="136"/>
                    <a:pt x="79" y="136"/>
                    <a:pt x="77" y="136"/>
                  </a:cubicBezTo>
                  <a:cubicBezTo>
                    <a:pt x="75" y="136"/>
                    <a:pt x="73" y="136"/>
                    <a:pt x="72" y="136"/>
                  </a:cubicBezTo>
                  <a:cubicBezTo>
                    <a:pt x="71" y="135"/>
                    <a:pt x="70" y="135"/>
                    <a:pt x="69" y="135"/>
                  </a:cubicBezTo>
                  <a:cubicBezTo>
                    <a:pt x="68" y="135"/>
                    <a:pt x="68" y="134"/>
                    <a:pt x="67" y="134"/>
                  </a:cubicBezTo>
                  <a:cubicBezTo>
                    <a:pt x="67" y="133"/>
                    <a:pt x="67" y="133"/>
                    <a:pt x="67" y="132"/>
                  </a:cubicBezTo>
                  <a:cubicBezTo>
                    <a:pt x="67" y="122"/>
                    <a:pt x="67" y="122"/>
                    <a:pt x="67" y="122"/>
                  </a:cubicBezTo>
                  <a:cubicBezTo>
                    <a:pt x="62" y="127"/>
                    <a:pt x="57" y="131"/>
                    <a:pt x="52" y="133"/>
                  </a:cubicBezTo>
                  <a:cubicBezTo>
                    <a:pt x="48" y="136"/>
                    <a:pt x="42" y="137"/>
                    <a:pt x="36" y="137"/>
                  </a:cubicBezTo>
                  <a:cubicBezTo>
                    <a:pt x="29" y="137"/>
                    <a:pt x="24" y="136"/>
                    <a:pt x="19" y="134"/>
                  </a:cubicBezTo>
                  <a:cubicBezTo>
                    <a:pt x="15" y="131"/>
                    <a:pt x="11" y="128"/>
                    <a:pt x="8" y="123"/>
                  </a:cubicBezTo>
                  <a:cubicBezTo>
                    <a:pt x="5" y="119"/>
                    <a:pt x="3" y="114"/>
                    <a:pt x="2" y="108"/>
                  </a:cubicBezTo>
                  <a:cubicBezTo>
                    <a:pt x="0" y="102"/>
                    <a:pt x="0" y="96"/>
                    <a:pt x="0" y="89"/>
                  </a:cubicBezTo>
                  <a:cubicBezTo>
                    <a:pt x="0" y="82"/>
                    <a:pt x="0" y="75"/>
                    <a:pt x="2" y="69"/>
                  </a:cubicBezTo>
                  <a:cubicBezTo>
                    <a:pt x="4" y="62"/>
                    <a:pt x="6" y="57"/>
                    <a:pt x="9" y="53"/>
                  </a:cubicBezTo>
                  <a:cubicBezTo>
                    <a:pt x="13" y="48"/>
                    <a:pt x="17" y="45"/>
                    <a:pt x="21" y="43"/>
                  </a:cubicBezTo>
                  <a:cubicBezTo>
                    <a:pt x="26" y="40"/>
                    <a:pt x="32" y="39"/>
                    <a:pt x="38" y="39"/>
                  </a:cubicBezTo>
                  <a:cubicBezTo>
                    <a:pt x="43" y="39"/>
                    <a:pt x="47" y="40"/>
                    <a:pt x="51" y="42"/>
                  </a:cubicBezTo>
                  <a:cubicBezTo>
                    <a:pt x="55" y="44"/>
                    <a:pt x="59" y="47"/>
                    <a:pt x="63" y="51"/>
                  </a:cubicBezTo>
                  <a:cubicBezTo>
                    <a:pt x="63" y="4"/>
                    <a:pt x="63" y="4"/>
                    <a:pt x="63" y="4"/>
                  </a:cubicBezTo>
                  <a:cubicBezTo>
                    <a:pt x="63" y="3"/>
                    <a:pt x="63" y="2"/>
                    <a:pt x="64" y="2"/>
                  </a:cubicBezTo>
                  <a:cubicBezTo>
                    <a:pt x="64" y="1"/>
                    <a:pt x="65" y="1"/>
                    <a:pt x="66" y="1"/>
                  </a:cubicBezTo>
                  <a:cubicBezTo>
                    <a:pt x="66" y="0"/>
                    <a:pt x="68" y="0"/>
                    <a:pt x="69" y="0"/>
                  </a:cubicBezTo>
                  <a:cubicBezTo>
                    <a:pt x="71" y="0"/>
                    <a:pt x="73" y="0"/>
                    <a:pt x="75" y="0"/>
                  </a:cubicBezTo>
                  <a:cubicBezTo>
                    <a:pt x="78" y="0"/>
                    <a:pt x="80" y="0"/>
                    <a:pt x="81" y="0"/>
                  </a:cubicBezTo>
                  <a:cubicBezTo>
                    <a:pt x="83" y="0"/>
                    <a:pt x="84" y="0"/>
                    <a:pt x="85" y="1"/>
                  </a:cubicBezTo>
                  <a:cubicBezTo>
                    <a:pt x="86" y="1"/>
                    <a:pt x="87" y="1"/>
                    <a:pt x="87" y="2"/>
                  </a:cubicBezTo>
                  <a:cubicBezTo>
                    <a:pt x="87" y="2"/>
                    <a:pt x="88" y="3"/>
                    <a:pt x="88" y="4"/>
                  </a:cubicBezTo>
                  <a:lnTo>
                    <a:pt x="88" y="132"/>
                  </a:lnTo>
                  <a:close/>
                  <a:moveTo>
                    <a:pt x="63" y="74"/>
                  </a:moveTo>
                  <a:cubicBezTo>
                    <a:pt x="59" y="69"/>
                    <a:pt x="56" y="66"/>
                    <a:pt x="53" y="63"/>
                  </a:cubicBezTo>
                  <a:cubicBezTo>
                    <a:pt x="50" y="61"/>
                    <a:pt x="46" y="60"/>
                    <a:pt x="43" y="60"/>
                  </a:cubicBezTo>
                  <a:cubicBezTo>
                    <a:pt x="40" y="60"/>
                    <a:pt x="37" y="61"/>
                    <a:pt x="34" y="62"/>
                  </a:cubicBezTo>
                  <a:cubicBezTo>
                    <a:pt x="32" y="64"/>
                    <a:pt x="30" y="66"/>
                    <a:pt x="29" y="69"/>
                  </a:cubicBezTo>
                  <a:cubicBezTo>
                    <a:pt x="27" y="71"/>
                    <a:pt x="26" y="74"/>
                    <a:pt x="26" y="78"/>
                  </a:cubicBezTo>
                  <a:cubicBezTo>
                    <a:pt x="25" y="81"/>
                    <a:pt x="25" y="84"/>
                    <a:pt x="25" y="88"/>
                  </a:cubicBezTo>
                  <a:cubicBezTo>
                    <a:pt x="25" y="91"/>
                    <a:pt x="25" y="95"/>
                    <a:pt x="26" y="98"/>
                  </a:cubicBezTo>
                  <a:cubicBezTo>
                    <a:pt x="26" y="102"/>
                    <a:pt x="27" y="105"/>
                    <a:pt x="28" y="108"/>
                  </a:cubicBezTo>
                  <a:cubicBezTo>
                    <a:pt x="30" y="110"/>
                    <a:pt x="32" y="113"/>
                    <a:pt x="34" y="114"/>
                  </a:cubicBezTo>
                  <a:cubicBezTo>
                    <a:pt x="36" y="116"/>
                    <a:pt x="39" y="117"/>
                    <a:pt x="42" y="117"/>
                  </a:cubicBezTo>
                  <a:cubicBezTo>
                    <a:pt x="44" y="117"/>
                    <a:pt x="46" y="116"/>
                    <a:pt x="47" y="116"/>
                  </a:cubicBezTo>
                  <a:cubicBezTo>
                    <a:pt x="49" y="115"/>
                    <a:pt x="50" y="115"/>
                    <a:pt x="52" y="113"/>
                  </a:cubicBezTo>
                  <a:cubicBezTo>
                    <a:pt x="54" y="112"/>
                    <a:pt x="55" y="111"/>
                    <a:pt x="57" y="109"/>
                  </a:cubicBezTo>
                  <a:cubicBezTo>
                    <a:pt x="59" y="107"/>
                    <a:pt x="61" y="105"/>
                    <a:pt x="63" y="103"/>
                  </a:cubicBezTo>
                  <a:lnTo>
                    <a:pt x="63" y="74"/>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54" name="Freeform 9"/>
            <p:cNvSpPr>
              <a:spLocks noEditPoints="1"/>
            </p:cNvSpPr>
            <p:nvPr/>
          </p:nvSpPr>
          <p:spPr bwMode="auto">
            <a:xfrm>
              <a:off x="5916644" y="5919832"/>
              <a:ext cx="88618" cy="97795"/>
            </a:xfrm>
            <a:custGeom>
              <a:avLst/>
              <a:gdLst>
                <a:gd name="T0" fmla="*/ 86 w 86"/>
                <a:gd name="T1" fmla="*/ 47 h 98"/>
                <a:gd name="T2" fmla="*/ 84 w 86"/>
                <a:gd name="T3" fmla="*/ 53 h 98"/>
                <a:gd name="T4" fmla="*/ 78 w 86"/>
                <a:gd name="T5" fmla="*/ 56 h 98"/>
                <a:gd name="T6" fmla="*/ 25 w 86"/>
                <a:gd name="T7" fmla="*/ 56 h 98"/>
                <a:gd name="T8" fmla="*/ 27 w 86"/>
                <a:gd name="T9" fmla="*/ 66 h 98"/>
                <a:gd name="T10" fmla="*/ 31 w 86"/>
                <a:gd name="T11" fmla="*/ 73 h 98"/>
                <a:gd name="T12" fmla="*/ 38 w 86"/>
                <a:gd name="T13" fmla="*/ 78 h 98"/>
                <a:gd name="T14" fmla="*/ 49 w 86"/>
                <a:gd name="T15" fmla="*/ 80 h 98"/>
                <a:gd name="T16" fmla="*/ 61 w 86"/>
                <a:gd name="T17" fmla="*/ 79 h 98"/>
                <a:gd name="T18" fmla="*/ 69 w 86"/>
                <a:gd name="T19" fmla="*/ 77 h 98"/>
                <a:gd name="T20" fmla="*/ 75 w 86"/>
                <a:gd name="T21" fmla="*/ 75 h 98"/>
                <a:gd name="T22" fmla="*/ 79 w 86"/>
                <a:gd name="T23" fmla="*/ 74 h 98"/>
                <a:gd name="T24" fmla="*/ 80 w 86"/>
                <a:gd name="T25" fmla="*/ 74 h 98"/>
                <a:gd name="T26" fmla="*/ 81 w 86"/>
                <a:gd name="T27" fmla="*/ 75 h 98"/>
                <a:gd name="T28" fmla="*/ 82 w 86"/>
                <a:gd name="T29" fmla="*/ 78 h 98"/>
                <a:gd name="T30" fmla="*/ 82 w 86"/>
                <a:gd name="T31" fmla="*/ 82 h 98"/>
                <a:gd name="T32" fmla="*/ 82 w 86"/>
                <a:gd name="T33" fmla="*/ 86 h 98"/>
                <a:gd name="T34" fmla="*/ 81 w 86"/>
                <a:gd name="T35" fmla="*/ 88 h 98"/>
                <a:gd name="T36" fmla="*/ 81 w 86"/>
                <a:gd name="T37" fmla="*/ 90 h 98"/>
                <a:gd name="T38" fmla="*/ 80 w 86"/>
                <a:gd name="T39" fmla="*/ 91 h 98"/>
                <a:gd name="T40" fmla="*/ 76 w 86"/>
                <a:gd name="T41" fmla="*/ 93 h 98"/>
                <a:gd name="T42" fmla="*/ 69 w 86"/>
                <a:gd name="T43" fmla="*/ 96 h 98"/>
                <a:gd name="T44" fmla="*/ 59 w 86"/>
                <a:gd name="T45" fmla="*/ 98 h 98"/>
                <a:gd name="T46" fmla="*/ 47 w 86"/>
                <a:gd name="T47" fmla="*/ 98 h 98"/>
                <a:gd name="T48" fmla="*/ 26 w 86"/>
                <a:gd name="T49" fmla="*/ 95 h 98"/>
                <a:gd name="T50" fmla="*/ 12 w 86"/>
                <a:gd name="T51" fmla="*/ 87 h 98"/>
                <a:gd name="T52" fmla="*/ 3 w 86"/>
                <a:gd name="T53" fmla="*/ 72 h 98"/>
                <a:gd name="T54" fmla="*/ 0 w 86"/>
                <a:gd name="T55" fmla="*/ 50 h 98"/>
                <a:gd name="T56" fmla="*/ 3 w 86"/>
                <a:gd name="T57" fmla="*/ 29 h 98"/>
                <a:gd name="T58" fmla="*/ 12 w 86"/>
                <a:gd name="T59" fmla="*/ 13 h 98"/>
                <a:gd name="T60" fmla="*/ 26 w 86"/>
                <a:gd name="T61" fmla="*/ 4 h 98"/>
                <a:gd name="T62" fmla="*/ 45 w 86"/>
                <a:gd name="T63" fmla="*/ 0 h 98"/>
                <a:gd name="T64" fmla="*/ 63 w 86"/>
                <a:gd name="T65" fmla="*/ 3 h 98"/>
                <a:gd name="T66" fmla="*/ 76 w 86"/>
                <a:gd name="T67" fmla="*/ 12 h 98"/>
                <a:gd name="T68" fmla="*/ 84 w 86"/>
                <a:gd name="T69" fmla="*/ 26 h 98"/>
                <a:gd name="T70" fmla="*/ 86 w 86"/>
                <a:gd name="T71" fmla="*/ 43 h 98"/>
                <a:gd name="T72" fmla="*/ 86 w 86"/>
                <a:gd name="T73" fmla="*/ 47 h 98"/>
                <a:gd name="T74" fmla="*/ 62 w 86"/>
                <a:gd name="T75" fmla="*/ 40 h 98"/>
                <a:gd name="T76" fmla="*/ 58 w 86"/>
                <a:gd name="T77" fmla="*/ 23 h 98"/>
                <a:gd name="T78" fmla="*/ 44 w 86"/>
                <a:gd name="T79" fmla="*/ 18 h 98"/>
                <a:gd name="T80" fmla="*/ 36 w 86"/>
                <a:gd name="T81" fmla="*/ 19 h 98"/>
                <a:gd name="T82" fmla="*/ 30 w 86"/>
                <a:gd name="T83" fmla="*/ 24 h 98"/>
                <a:gd name="T84" fmla="*/ 27 w 86"/>
                <a:gd name="T85" fmla="*/ 31 h 98"/>
                <a:gd name="T86" fmla="*/ 25 w 86"/>
                <a:gd name="T87" fmla="*/ 40 h 98"/>
                <a:gd name="T88" fmla="*/ 62 w 86"/>
                <a:gd name="T89" fmla="*/ 4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6" h="98">
                  <a:moveTo>
                    <a:pt x="86" y="47"/>
                  </a:moveTo>
                  <a:cubicBezTo>
                    <a:pt x="86" y="50"/>
                    <a:pt x="85" y="52"/>
                    <a:pt x="84" y="53"/>
                  </a:cubicBezTo>
                  <a:cubicBezTo>
                    <a:pt x="83" y="55"/>
                    <a:pt x="81" y="56"/>
                    <a:pt x="78" y="56"/>
                  </a:cubicBezTo>
                  <a:cubicBezTo>
                    <a:pt x="25" y="56"/>
                    <a:pt x="25" y="56"/>
                    <a:pt x="25" y="56"/>
                  </a:cubicBezTo>
                  <a:cubicBezTo>
                    <a:pt x="25" y="59"/>
                    <a:pt x="26" y="63"/>
                    <a:pt x="27" y="66"/>
                  </a:cubicBezTo>
                  <a:cubicBezTo>
                    <a:pt x="27" y="69"/>
                    <a:pt x="29" y="71"/>
                    <a:pt x="31" y="73"/>
                  </a:cubicBezTo>
                  <a:cubicBezTo>
                    <a:pt x="33" y="75"/>
                    <a:pt x="35" y="77"/>
                    <a:pt x="38" y="78"/>
                  </a:cubicBezTo>
                  <a:cubicBezTo>
                    <a:pt x="41" y="79"/>
                    <a:pt x="45" y="80"/>
                    <a:pt x="49" y="80"/>
                  </a:cubicBezTo>
                  <a:cubicBezTo>
                    <a:pt x="53" y="80"/>
                    <a:pt x="57" y="80"/>
                    <a:pt x="61" y="79"/>
                  </a:cubicBezTo>
                  <a:cubicBezTo>
                    <a:pt x="64" y="78"/>
                    <a:pt x="67" y="78"/>
                    <a:pt x="69" y="77"/>
                  </a:cubicBezTo>
                  <a:cubicBezTo>
                    <a:pt x="71" y="76"/>
                    <a:pt x="73" y="75"/>
                    <a:pt x="75" y="75"/>
                  </a:cubicBezTo>
                  <a:cubicBezTo>
                    <a:pt x="76" y="74"/>
                    <a:pt x="78" y="74"/>
                    <a:pt x="79" y="74"/>
                  </a:cubicBezTo>
                  <a:cubicBezTo>
                    <a:pt x="79" y="74"/>
                    <a:pt x="80" y="74"/>
                    <a:pt x="80" y="74"/>
                  </a:cubicBezTo>
                  <a:cubicBezTo>
                    <a:pt x="81" y="74"/>
                    <a:pt x="81" y="75"/>
                    <a:pt x="81" y="75"/>
                  </a:cubicBezTo>
                  <a:cubicBezTo>
                    <a:pt x="81" y="76"/>
                    <a:pt x="82" y="77"/>
                    <a:pt x="82" y="78"/>
                  </a:cubicBezTo>
                  <a:cubicBezTo>
                    <a:pt x="82" y="79"/>
                    <a:pt x="82" y="80"/>
                    <a:pt x="82" y="82"/>
                  </a:cubicBezTo>
                  <a:cubicBezTo>
                    <a:pt x="82" y="83"/>
                    <a:pt x="82" y="85"/>
                    <a:pt x="82" y="86"/>
                  </a:cubicBezTo>
                  <a:cubicBezTo>
                    <a:pt x="82" y="87"/>
                    <a:pt x="82" y="88"/>
                    <a:pt x="81" y="88"/>
                  </a:cubicBezTo>
                  <a:cubicBezTo>
                    <a:pt x="81" y="89"/>
                    <a:pt x="81" y="90"/>
                    <a:pt x="81" y="90"/>
                  </a:cubicBezTo>
                  <a:cubicBezTo>
                    <a:pt x="81" y="91"/>
                    <a:pt x="80" y="91"/>
                    <a:pt x="80" y="91"/>
                  </a:cubicBezTo>
                  <a:cubicBezTo>
                    <a:pt x="79" y="92"/>
                    <a:pt x="78" y="93"/>
                    <a:pt x="76" y="93"/>
                  </a:cubicBezTo>
                  <a:cubicBezTo>
                    <a:pt x="74" y="94"/>
                    <a:pt x="72" y="95"/>
                    <a:pt x="69" y="96"/>
                  </a:cubicBezTo>
                  <a:cubicBezTo>
                    <a:pt x="66" y="96"/>
                    <a:pt x="63" y="97"/>
                    <a:pt x="59" y="98"/>
                  </a:cubicBezTo>
                  <a:cubicBezTo>
                    <a:pt x="55" y="98"/>
                    <a:pt x="51" y="98"/>
                    <a:pt x="47" y="98"/>
                  </a:cubicBezTo>
                  <a:cubicBezTo>
                    <a:pt x="39" y="98"/>
                    <a:pt x="32" y="97"/>
                    <a:pt x="26" y="95"/>
                  </a:cubicBezTo>
                  <a:cubicBezTo>
                    <a:pt x="21" y="94"/>
                    <a:pt x="16" y="91"/>
                    <a:pt x="12" y="87"/>
                  </a:cubicBezTo>
                  <a:cubicBezTo>
                    <a:pt x="8" y="83"/>
                    <a:pt x="5" y="78"/>
                    <a:pt x="3" y="72"/>
                  </a:cubicBezTo>
                  <a:cubicBezTo>
                    <a:pt x="1" y="65"/>
                    <a:pt x="0" y="58"/>
                    <a:pt x="0" y="50"/>
                  </a:cubicBezTo>
                  <a:cubicBezTo>
                    <a:pt x="0" y="43"/>
                    <a:pt x="1" y="36"/>
                    <a:pt x="3" y="29"/>
                  </a:cubicBezTo>
                  <a:cubicBezTo>
                    <a:pt x="5" y="23"/>
                    <a:pt x="8" y="18"/>
                    <a:pt x="12" y="13"/>
                  </a:cubicBezTo>
                  <a:cubicBezTo>
                    <a:pt x="16" y="9"/>
                    <a:pt x="21" y="6"/>
                    <a:pt x="26" y="4"/>
                  </a:cubicBezTo>
                  <a:cubicBezTo>
                    <a:pt x="32" y="1"/>
                    <a:pt x="38" y="0"/>
                    <a:pt x="45" y="0"/>
                  </a:cubicBezTo>
                  <a:cubicBezTo>
                    <a:pt x="52" y="0"/>
                    <a:pt x="58" y="1"/>
                    <a:pt x="63" y="3"/>
                  </a:cubicBezTo>
                  <a:cubicBezTo>
                    <a:pt x="69" y="6"/>
                    <a:pt x="73" y="9"/>
                    <a:pt x="76" y="12"/>
                  </a:cubicBezTo>
                  <a:cubicBezTo>
                    <a:pt x="80" y="16"/>
                    <a:pt x="82" y="21"/>
                    <a:pt x="84" y="26"/>
                  </a:cubicBezTo>
                  <a:cubicBezTo>
                    <a:pt x="85" y="31"/>
                    <a:pt x="86" y="37"/>
                    <a:pt x="86" y="43"/>
                  </a:cubicBezTo>
                  <a:lnTo>
                    <a:pt x="86" y="47"/>
                  </a:lnTo>
                  <a:close/>
                  <a:moveTo>
                    <a:pt x="62" y="40"/>
                  </a:moveTo>
                  <a:cubicBezTo>
                    <a:pt x="62" y="33"/>
                    <a:pt x="61" y="27"/>
                    <a:pt x="58" y="23"/>
                  </a:cubicBezTo>
                  <a:cubicBezTo>
                    <a:pt x="55" y="20"/>
                    <a:pt x="50" y="18"/>
                    <a:pt x="44" y="18"/>
                  </a:cubicBezTo>
                  <a:cubicBezTo>
                    <a:pt x="41" y="18"/>
                    <a:pt x="38" y="18"/>
                    <a:pt x="36" y="19"/>
                  </a:cubicBezTo>
                  <a:cubicBezTo>
                    <a:pt x="34" y="20"/>
                    <a:pt x="32" y="22"/>
                    <a:pt x="30" y="24"/>
                  </a:cubicBezTo>
                  <a:cubicBezTo>
                    <a:pt x="29" y="26"/>
                    <a:pt x="27" y="28"/>
                    <a:pt x="27" y="31"/>
                  </a:cubicBezTo>
                  <a:cubicBezTo>
                    <a:pt x="26" y="34"/>
                    <a:pt x="25" y="37"/>
                    <a:pt x="25" y="40"/>
                  </a:cubicBezTo>
                  <a:lnTo>
                    <a:pt x="62"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55" name="Freeform 10"/>
            <p:cNvSpPr>
              <a:spLocks/>
            </p:cNvSpPr>
            <p:nvPr/>
          </p:nvSpPr>
          <p:spPr bwMode="auto">
            <a:xfrm>
              <a:off x="6063814" y="5888786"/>
              <a:ext cx="134510" cy="128841"/>
            </a:xfrm>
            <a:custGeom>
              <a:avLst/>
              <a:gdLst>
                <a:gd name="T0" fmla="*/ 132 w 132"/>
                <a:gd name="T1" fmla="*/ 124 h 127"/>
                <a:gd name="T2" fmla="*/ 132 w 132"/>
                <a:gd name="T3" fmla="*/ 125 h 127"/>
                <a:gd name="T4" fmla="*/ 131 w 132"/>
                <a:gd name="T5" fmla="*/ 126 h 127"/>
                <a:gd name="T6" fmla="*/ 129 w 132"/>
                <a:gd name="T7" fmla="*/ 127 h 127"/>
                <a:gd name="T8" fmla="*/ 126 w 132"/>
                <a:gd name="T9" fmla="*/ 127 h 127"/>
                <a:gd name="T10" fmla="*/ 123 w 132"/>
                <a:gd name="T11" fmla="*/ 127 h 127"/>
                <a:gd name="T12" fmla="*/ 121 w 132"/>
                <a:gd name="T13" fmla="*/ 126 h 127"/>
                <a:gd name="T14" fmla="*/ 120 w 132"/>
                <a:gd name="T15" fmla="*/ 125 h 127"/>
                <a:gd name="T16" fmla="*/ 120 w 132"/>
                <a:gd name="T17" fmla="*/ 124 h 127"/>
                <a:gd name="T18" fmla="*/ 120 w 132"/>
                <a:gd name="T19" fmla="*/ 10 h 127"/>
                <a:gd name="T20" fmla="*/ 120 w 132"/>
                <a:gd name="T21" fmla="*/ 10 h 127"/>
                <a:gd name="T22" fmla="*/ 70 w 132"/>
                <a:gd name="T23" fmla="*/ 125 h 127"/>
                <a:gd name="T24" fmla="*/ 70 w 132"/>
                <a:gd name="T25" fmla="*/ 126 h 127"/>
                <a:gd name="T26" fmla="*/ 68 w 132"/>
                <a:gd name="T27" fmla="*/ 126 h 127"/>
                <a:gd name="T28" fmla="*/ 67 w 132"/>
                <a:gd name="T29" fmla="*/ 127 h 127"/>
                <a:gd name="T30" fmla="*/ 65 w 132"/>
                <a:gd name="T31" fmla="*/ 127 h 127"/>
                <a:gd name="T32" fmla="*/ 62 w 132"/>
                <a:gd name="T33" fmla="*/ 127 h 127"/>
                <a:gd name="T34" fmla="*/ 61 w 132"/>
                <a:gd name="T35" fmla="*/ 126 h 127"/>
                <a:gd name="T36" fmla="*/ 60 w 132"/>
                <a:gd name="T37" fmla="*/ 126 h 127"/>
                <a:gd name="T38" fmla="*/ 59 w 132"/>
                <a:gd name="T39" fmla="*/ 125 h 127"/>
                <a:gd name="T40" fmla="*/ 12 w 132"/>
                <a:gd name="T41" fmla="*/ 10 h 127"/>
                <a:gd name="T42" fmla="*/ 12 w 132"/>
                <a:gd name="T43" fmla="*/ 10 h 127"/>
                <a:gd name="T44" fmla="*/ 12 w 132"/>
                <a:gd name="T45" fmla="*/ 124 h 127"/>
                <a:gd name="T46" fmla="*/ 11 w 132"/>
                <a:gd name="T47" fmla="*/ 125 h 127"/>
                <a:gd name="T48" fmla="*/ 10 w 132"/>
                <a:gd name="T49" fmla="*/ 126 h 127"/>
                <a:gd name="T50" fmla="*/ 8 w 132"/>
                <a:gd name="T51" fmla="*/ 127 h 127"/>
                <a:gd name="T52" fmla="*/ 5 w 132"/>
                <a:gd name="T53" fmla="*/ 127 h 127"/>
                <a:gd name="T54" fmla="*/ 3 w 132"/>
                <a:gd name="T55" fmla="*/ 127 h 127"/>
                <a:gd name="T56" fmla="*/ 1 w 132"/>
                <a:gd name="T57" fmla="*/ 126 h 127"/>
                <a:gd name="T58" fmla="*/ 0 w 132"/>
                <a:gd name="T59" fmla="*/ 125 h 127"/>
                <a:gd name="T60" fmla="*/ 0 w 132"/>
                <a:gd name="T61" fmla="*/ 124 h 127"/>
                <a:gd name="T62" fmla="*/ 0 w 132"/>
                <a:gd name="T63" fmla="*/ 6 h 127"/>
                <a:gd name="T64" fmla="*/ 2 w 132"/>
                <a:gd name="T65" fmla="*/ 1 h 127"/>
                <a:gd name="T66" fmla="*/ 5 w 132"/>
                <a:gd name="T67" fmla="*/ 0 h 127"/>
                <a:gd name="T68" fmla="*/ 12 w 132"/>
                <a:gd name="T69" fmla="*/ 0 h 127"/>
                <a:gd name="T70" fmla="*/ 16 w 132"/>
                <a:gd name="T71" fmla="*/ 0 h 127"/>
                <a:gd name="T72" fmla="*/ 19 w 132"/>
                <a:gd name="T73" fmla="*/ 2 h 127"/>
                <a:gd name="T74" fmla="*/ 22 w 132"/>
                <a:gd name="T75" fmla="*/ 4 h 127"/>
                <a:gd name="T76" fmla="*/ 23 w 132"/>
                <a:gd name="T77" fmla="*/ 8 h 127"/>
                <a:gd name="T78" fmla="*/ 65 w 132"/>
                <a:gd name="T79" fmla="*/ 108 h 127"/>
                <a:gd name="T80" fmla="*/ 66 w 132"/>
                <a:gd name="T81" fmla="*/ 108 h 127"/>
                <a:gd name="T82" fmla="*/ 109 w 132"/>
                <a:gd name="T83" fmla="*/ 8 h 127"/>
                <a:gd name="T84" fmla="*/ 111 w 132"/>
                <a:gd name="T85" fmla="*/ 4 h 127"/>
                <a:gd name="T86" fmla="*/ 114 w 132"/>
                <a:gd name="T87" fmla="*/ 2 h 127"/>
                <a:gd name="T88" fmla="*/ 116 w 132"/>
                <a:gd name="T89" fmla="*/ 0 h 127"/>
                <a:gd name="T90" fmla="*/ 120 w 132"/>
                <a:gd name="T91" fmla="*/ 0 h 127"/>
                <a:gd name="T92" fmla="*/ 127 w 132"/>
                <a:gd name="T93" fmla="*/ 0 h 127"/>
                <a:gd name="T94" fmla="*/ 129 w 132"/>
                <a:gd name="T95" fmla="*/ 0 h 127"/>
                <a:gd name="T96" fmla="*/ 130 w 132"/>
                <a:gd name="T97" fmla="*/ 1 h 127"/>
                <a:gd name="T98" fmla="*/ 132 w 132"/>
                <a:gd name="T99" fmla="*/ 3 h 127"/>
                <a:gd name="T100" fmla="*/ 132 w 132"/>
                <a:gd name="T101" fmla="*/ 6 h 127"/>
                <a:gd name="T102" fmla="*/ 132 w 132"/>
                <a:gd name="T103" fmla="*/ 12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2" h="127">
                  <a:moveTo>
                    <a:pt x="132" y="124"/>
                  </a:moveTo>
                  <a:cubicBezTo>
                    <a:pt x="132" y="125"/>
                    <a:pt x="132" y="125"/>
                    <a:pt x="132" y="125"/>
                  </a:cubicBezTo>
                  <a:cubicBezTo>
                    <a:pt x="132" y="126"/>
                    <a:pt x="131" y="126"/>
                    <a:pt x="131" y="126"/>
                  </a:cubicBezTo>
                  <a:cubicBezTo>
                    <a:pt x="130" y="126"/>
                    <a:pt x="130" y="126"/>
                    <a:pt x="129" y="127"/>
                  </a:cubicBezTo>
                  <a:cubicBezTo>
                    <a:pt x="128" y="127"/>
                    <a:pt x="127" y="127"/>
                    <a:pt x="126" y="127"/>
                  </a:cubicBezTo>
                  <a:cubicBezTo>
                    <a:pt x="125" y="127"/>
                    <a:pt x="124" y="127"/>
                    <a:pt x="123" y="127"/>
                  </a:cubicBezTo>
                  <a:cubicBezTo>
                    <a:pt x="123" y="126"/>
                    <a:pt x="122" y="126"/>
                    <a:pt x="121" y="126"/>
                  </a:cubicBezTo>
                  <a:cubicBezTo>
                    <a:pt x="121" y="126"/>
                    <a:pt x="121" y="126"/>
                    <a:pt x="120" y="125"/>
                  </a:cubicBezTo>
                  <a:cubicBezTo>
                    <a:pt x="120" y="125"/>
                    <a:pt x="120" y="125"/>
                    <a:pt x="120" y="124"/>
                  </a:cubicBezTo>
                  <a:cubicBezTo>
                    <a:pt x="120" y="10"/>
                    <a:pt x="120" y="10"/>
                    <a:pt x="120" y="10"/>
                  </a:cubicBezTo>
                  <a:cubicBezTo>
                    <a:pt x="120" y="10"/>
                    <a:pt x="120" y="10"/>
                    <a:pt x="120" y="10"/>
                  </a:cubicBezTo>
                  <a:cubicBezTo>
                    <a:pt x="70" y="125"/>
                    <a:pt x="70" y="125"/>
                    <a:pt x="70" y="125"/>
                  </a:cubicBezTo>
                  <a:cubicBezTo>
                    <a:pt x="70" y="125"/>
                    <a:pt x="70" y="125"/>
                    <a:pt x="70" y="126"/>
                  </a:cubicBezTo>
                  <a:cubicBezTo>
                    <a:pt x="69" y="126"/>
                    <a:pt x="69" y="126"/>
                    <a:pt x="68" y="126"/>
                  </a:cubicBezTo>
                  <a:cubicBezTo>
                    <a:pt x="68" y="126"/>
                    <a:pt x="67" y="127"/>
                    <a:pt x="67" y="127"/>
                  </a:cubicBezTo>
                  <a:cubicBezTo>
                    <a:pt x="66" y="127"/>
                    <a:pt x="66" y="127"/>
                    <a:pt x="65" y="127"/>
                  </a:cubicBezTo>
                  <a:cubicBezTo>
                    <a:pt x="64" y="127"/>
                    <a:pt x="63" y="127"/>
                    <a:pt x="62" y="127"/>
                  </a:cubicBezTo>
                  <a:cubicBezTo>
                    <a:pt x="62" y="127"/>
                    <a:pt x="61" y="126"/>
                    <a:pt x="61" y="126"/>
                  </a:cubicBezTo>
                  <a:cubicBezTo>
                    <a:pt x="60" y="126"/>
                    <a:pt x="60" y="126"/>
                    <a:pt x="60" y="126"/>
                  </a:cubicBezTo>
                  <a:cubicBezTo>
                    <a:pt x="59" y="125"/>
                    <a:pt x="59" y="125"/>
                    <a:pt x="59" y="125"/>
                  </a:cubicBezTo>
                  <a:cubicBezTo>
                    <a:pt x="12" y="10"/>
                    <a:pt x="12" y="10"/>
                    <a:pt x="12" y="10"/>
                  </a:cubicBezTo>
                  <a:cubicBezTo>
                    <a:pt x="12" y="10"/>
                    <a:pt x="12" y="10"/>
                    <a:pt x="12" y="10"/>
                  </a:cubicBezTo>
                  <a:cubicBezTo>
                    <a:pt x="12" y="124"/>
                    <a:pt x="12" y="124"/>
                    <a:pt x="12" y="124"/>
                  </a:cubicBezTo>
                  <a:cubicBezTo>
                    <a:pt x="12" y="125"/>
                    <a:pt x="12" y="125"/>
                    <a:pt x="11" y="125"/>
                  </a:cubicBezTo>
                  <a:cubicBezTo>
                    <a:pt x="11" y="126"/>
                    <a:pt x="11" y="126"/>
                    <a:pt x="10" y="126"/>
                  </a:cubicBezTo>
                  <a:cubicBezTo>
                    <a:pt x="10" y="126"/>
                    <a:pt x="9" y="126"/>
                    <a:pt x="8" y="127"/>
                  </a:cubicBezTo>
                  <a:cubicBezTo>
                    <a:pt x="8" y="127"/>
                    <a:pt x="7" y="127"/>
                    <a:pt x="5" y="127"/>
                  </a:cubicBezTo>
                  <a:cubicBezTo>
                    <a:pt x="4" y="127"/>
                    <a:pt x="3" y="127"/>
                    <a:pt x="3" y="127"/>
                  </a:cubicBezTo>
                  <a:cubicBezTo>
                    <a:pt x="2" y="126"/>
                    <a:pt x="1" y="126"/>
                    <a:pt x="1" y="126"/>
                  </a:cubicBezTo>
                  <a:cubicBezTo>
                    <a:pt x="0" y="126"/>
                    <a:pt x="0" y="126"/>
                    <a:pt x="0" y="125"/>
                  </a:cubicBezTo>
                  <a:cubicBezTo>
                    <a:pt x="0" y="125"/>
                    <a:pt x="0" y="125"/>
                    <a:pt x="0" y="124"/>
                  </a:cubicBezTo>
                  <a:cubicBezTo>
                    <a:pt x="0" y="6"/>
                    <a:pt x="0" y="6"/>
                    <a:pt x="0" y="6"/>
                  </a:cubicBezTo>
                  <a:cubicBezTo>
                    <a:pt x="0" y="4"/>
                    <a:pt x="0" y="2"/>
                    <a:pt x="2" y="1"/>
                  </a:cubicBezTo>
                  <a:cubicBezTo>
                    <a:pt x="3" y="0"/>
                    <a:pt x="4" y="0"/>
                    <a:pt x="5" y="0"/>
                  </a:cubicBezTo>
                  <a:cubicBezTo>
                    <a:pt x="12" y="0"/>
                    <a:pt x="12" y="0"/>
                    <a:pt x="12" y="0"/>
                  </a:cubicBezTo>
                  <a:cubicBezTo>
                    <a:pt x="13" y="0"/>
                    <a:pt x="15" y="0"/>
                    <a:pt x="16" y="0"/>
                  </a:cubicBezTo>
                  <a:cubicBezTo>
                    <a:pt x="17" y="1"/>
                    <a:pt x="18" y="1"/>
                    <a:pt x="19" y="2"/>
                  </a:cubicBezTo>
                  <a:cubicBezTo>
                    <a:pt x="20" y="3"/>
                    <a:pt x="21" y="3"/>
                    <a:pt x="22" y="4"/>
                  </a:cubicBezTo>
                  <a:cubicBezTo>
                    <a:pt x="22" y="5"/>
                    <a:pt x="23" y="6"/>
                    <a:pt x="23" y="8"/>
                  </a:cubicBezTo>
                  <a:cubicBezTo>
                    <a:pt x="65" y="108"/>
                    <a:pt x="65" y="108"/>
                    <a:pt x="65" y="108"/>
                  </a:cubicBezTo>
                  <a:cubicBezTo>
                    <a:pt x="66" y="108"/>
                    <a:pt x="66" y="108"/>
                    <a:pt x="66" y="108"/>
                  </a:cubicBezTo>
                  <a:cubicBezTo>
                    <a:pt x="109" y="8"/>
                    <a:pt x="109" y="8"/>
                    <a:pt x="109" y="8"/>
                  </a:cubicBezTo>
                  <a:cubicBezTo>
                    <a:pt x="110" y="7"/>
                    <a:pt x="111" y="5"/>
                    <a:pt x="111" y="4"/>
                  </a:cubicBezTo>
                  <a:cubicBezTo>
                    <a:pt x="112" y="3"/>
                    <a:pt x="113" y="2"/>
                    <a:pt x="114" y="2"/>
                  </a:cubicBezTo>
                  <a:cubicBezTo>
                    <a:pt x="115" y="1"/>
                    <a:pt x="115" y="0"/>
                    <a:pt x="116" y="0"/>
                  </a:cubicBezTo>
                  <a:cubicBezTo>
                    <a:pt x="117" y="0"/>
                    <a:pt x="118" y="0"/>
                    <a:pt x="120" y="0"/>
                  </a:cubicBezTo>
                  <a:cubicBezTo>
                    <a:pt x="127" y="0"/>
                    <a:pt x="127" y="0"/>
                    <a:pt x="127" y="0"/>
                  </a:cubicBezTo>
                  <a:cubicBezTo>
                    <a:pt x="127" y="0"/>
                    <a:pt x="128" y="0"/>
                    <a:pt x="129" y="0"/>
                  </a:cubicBezTo>
                  <a:cubicBezTo>
                    <a:pt x="129" y="0"/>
                    <a:pt x="130" y="1"/>
                    <a:pt x="130" y="1"/>
                  </a:cubicBezTo>
                  <a:cubicBezTo>
                    <a:pt x="131" y="2"/>
                    <a:pt x="131" y="2"/>
                    <a:pt x="132" y="3"/>
                  </a:cubicBezTo>
                  <a:cubicBezTo>
                    <a:pt x="132" y="4"/>
                    <a:pt x="132" y="5"/>
                    <a:pt x="132" y="6"/>
                  </a:cubicBezTo>
                  <a:lnTo>
                    <a:pt x="132" y="124"/>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56" name="Freeform 11"/>
            <p:cNvSpPr>
              <a:spLocks noEditPoints="1"/>
            </p:cNvSpPr>
            <p:nvPr/>
          </p:nvSpPr>
          <p:spPr bwMode="auto">
            <a:xfrm>
              <a:off x="6217312" y="5921385"/>
              <a:ext cx="79123"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4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8" y="81"/>
                    <a:pt x="69" y="80"/>
                  </a:cubicBezTo>
                  <a:cubicBezTo>
                    <a:pt x="71" y="79"/>
                    <a:pt x="72" y="79"/>
                    <a:pt x="72" y="79"/>
                  </a:cubicBezTo>
                  <a:cubicBezTo>
                    <a:pt x="73" y="79"/>
                    <a:pt x="73" y="79"/>
                    <a:pt x="73" y="79"/>
                  </a:cubicBezTo>
                  <a:cubicBezTo>
                    <a:pt x="74" y="79"/>
                    <a:pt x="74" y="80"/>
                    <a:pt x="74" y="80"/>
                  </a:cubicBezTo>
                  <a:cubicBezTo>
                    <a:pt x="74" y="80"/>
                    <a:pt x="75" y="81"/>
                    <a:pt x="75" y="82"/>
                  </a:cubicBezTo>
                  <a:cubicBezTo>
                    <a:pt x="75" y="82"/>
                    <a:pt x="75" y="83"/>
                    <a:pt x="75" y="84"/>
                  </a:cubicBezTo>
                  <a:cubicBezTo>
                    <a:pt x="75" y="84"/>
                    <a:pt x="75" y="85"/>
                    <a:pt x="75" y="85"/>
                  </a:cubicBezTo>
                  <a:cubicBezTo>
                    <a:pt x="75" y="86"/>
                    <a:pt x="75" y="86"/>
                    <a:pt x="74" y="86"/>
                  </a:cubicBezTo>
                  <a:cubicBezTo>
                    <a:pt x="74" y="87"/>
                    <a:pt x="74" y="87"/>
                    <a:pt x="74" y="88"/>
                  </a:cubicBezTo>
                  <a:cubicBezTo>
                    <a:pt x="74" y="88"/>
                    <a:pt x="74" y="88"/>
                    <a:pt x="73" y="88"/>
                  </a:cubicBezTo>
                  <a:cubicBezTo>
                    <a:pt x="73" y="89"/>
                    <a:pt x="72" y="89"/>
                    <a:pt x="70" y="90"/>
                  </a:cubicBezTo>
                  <a:cubicBezTo>
                    <a:pt x="69" y="91"/>
                    <a:pt x="66" y="92"/>
                    <a:pt x="64"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5" y="9"/>
                    <a:pt x="19" y="6"/>
                    <a:pt x="24" y="3"/>
                  </a:cubicBezTo>
                  <a:cubicBezTo>
                    <a:pt x="29" y="1"/>
                    <a:pt x="35" y="0"/>
                    <a:pt x="41" y="0"/>
                  </a:cubicBezTo>
                  <a:cubicBezTo>
                    <a:pt x="48" y="0"/>
                    <a:pt x="53" y="1"/>
                    <a:pt x="58" y="4"/>
                  </a:cubicBezTo>
                  <a:cubicBezTo>
                    <a:pt x="63" y="6"/>
                    <a:pt x="66" y="9"/>
                    <a:pt x="69" y="12"/>
                  </a:cubicBezTo>
                  <a:cubicBezTo>
                    <a:pt x="73" y="16"/>
                    <a:pt x="75" y="21"/>
                    <a:pt x="76" y="26"/>
                  </a:cubicBezTo>
                  <a:cubicBezTo>
                    <a:pt x="78"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8" y="22"/>
                    <a:pt x="16" y="25"/>
                    <a:pt x="14" y="29"/>
                  </a:cubicBezTo>
                  <a:cubicBezTo>
                    <a:pt x="13" y="32"/>
                    <a:pt x="13" y="36"/>
                    <a:pt x="12" y="40"/>
                  </a:cubicBezTo>
                  <a:lnTo>
                    <a:pt x="66"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57" name="Freeform 12"/>
            <p:cNvSpPr>
              <a:spLocks/>
            </p:cNvSpPr>
            <p:nvPr/>
          </p:nvSpPr>
          <p:spPr bwMode="auto">
            <a:xfrm>
              <a:off x="6313843" y="5921385"/>
              <a:ext cx="129762" cy="96242"/>
            </a:xfrm>
            <a:custGeom>
              <a:avLst/>
              <a:gdLst>
                <a:gd name="T0" fmla="*/ 126 w 126"/>
                <a:gd name="T1" fmla="*/ 93 h 95"/>
                <a:gd name="T2" fmla="*/ 123 w 126"/>
                <a:gd name="T3" fmla="*/ 95 h 95"/>
                <a:gd name="T4" fmla="*/ 118 w 126"/>
                <a:gd name="T5" fmla="*/ 95 h 95"/>
                <a:gd name="T6" fmla="*/ 115 w 126"/>
                <a:gd name="T7" fmla="*/ 93 h 95"/>
                <a:gd name="T8" fmla="*/ 115 w 126"/>
                <a:gd name="T9" fmla="*/ 38 h 95"/>
                <a:gd name="T10" fmla="*/ 110 w 126"/>
                <a:gd name="T11" fmla="*/ 18 h 95"/>
                <a:gd name="T12" fmla="*/ 95 w 126"/>
                <a:gd name="T13" fmla="*/ 10 h 95"/>
                <a:gd name="T14" fmla="*/ 69 w 126"/>
                <a:gd name="T15" fmla="*/ 29 h 95"/>
                <a:gd name="T16" fmla="*/ 69 w 126"/>
                <a:gd name="T17" fmla="*/ 93 h 95"/>
                <a:gd name="T18" fmla="*/ 66 w 126"/>
                <a:gd name="T19" fmla="*/ 95 h 95"/>
                <a:gd name="T20" fmla="*/ 60 w 126"/>
                <a:gd name="T21" fmla="*/ 95 h 95"/>
                <a:gd name="T22" fmla="*/ 58 w 126"/>
                <a:gd name="T23" fmla="*/ 93 h 95"/>
                <a:gd name="T24" fmla="*/ 57 w 126"/>
                <a:gd name="T25" fmla="*/ 38 h 95"/>
                <a:gd name="T26" fmla="*/ 53 w 126"/>
                <a:gd name="T27" fmla="*/ 18 h 95"/>
                <a:gd name="T28" fmla="*/ 38 w 126"/>
                <a:gd name="T29" fmla="*/ 10 h 95"/>
                <a:gd name="T30" fmla="*/ 12 w 126"/>
                <a:gd name="T31" fmla="*/ 29 h 95"/>
                <a:gd name="T32" fmla="*/ 11 w 126"/>
                <a:gd name="T33" fmla="*/ 93 h 95"/>
                <a:gd name="T34" fmla="*/ 9 w 126"/>
                <a:gd name="T35" fmla="*/ 95 h 95"/>
                <a:gd name="T36" fmla="*/ 3 w 126"/>
                <a:gd name="T37" fmla="*/ 95 h 95"/>
                <a:gd name="T38" fmla="*/ 0 w 126"/>
                <a:gd name="T39" fmla="*/ 93 h 95"/>
                <a:gd name="T40" fmla="*/ 0 w 126"/>
                <a:gd name="T41" fmla="*/ 4 h 95"/>
                <a:gd name="T42" fmla="*/ 1 w 126"/>
                <a:gd name="T43" fmla="*/ 2 h 95"/>
                <a:gd name="T44" fmla="*/ 6 w 126"/>
                <a:gd name="T45" fmla="*/ 1 h 95"/>
                <a:gd name="T46" fmla="*/ 10 w 126"/>
                <a:gd name="T47" fmla="*/ 2 h 95"/>
                <a:gd name="T48" fmla="*/ 11 w 126"/>
                <a:gd name="T49" fmla="*/ 4 h 95"/>
                <a:gd name="T50" fmla="*/ 26 w 126"/>
                <a:gd name="T51" fmla="*/ 4 h 95"/>
                <a:gd name="T52" fmla="*/ 49 w 126"/>
                <a:gd name="T53" fmla="*/ 2 h 95"/>
                <a:gd name="T54" fmla="*/ 63 w 126"/>
                <a:gd name="T55" fmla="*/ 11 h 95"/>
                <a:gd name="T56" fmla="*/ 75 w 126"/>
                <a:gd name="T57" fmla="*/ 10 h 95"/>
                <a:gd name="T58" fmla="*/ 90 w 126"/>
                <a:gd name="T59" fmla="*/ 1 h 95"/>
                <a:gd name="T60" fmla="*/ 111 w 126"/>
                <a:gd name="T61" fmla="*/ 3 h 95"/>
                <a:gd name="T62" fmla="*/ 125 w 126"/>
                <a:gd name="T63" fmla="*/ 23 h 95"/>
                <a:gd name="T64" fmla="*/ 126 w 126"/>
                <a:gd name="T65" fmla="*/ 9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95">
                  <a:moveTo>
                    <a:pt x="126" y="92"/>
                  </a:moveTo>
                  <a:cubicBezTo>
                    <a:pt x="126" y="93"/>
                    <a:pt x="126" y="93"/>
                    <a:pt x="126" y="93"/>
                  </a:cubicBezTo>
                  <a:cubicBezTo>
                    <a:pt x="126" y="94"/>
                    <a:pt x="126" y="94"/>
                    <a:pt x="125" y="94"/>
                  </a:cubicBezTo>
                  <a:cubicBezTo>
                    <a:pt x="125" y="94"/>
                    <a:pt x="124" y="94"/>
                    <a:pt x="123" y="95"/>
                  </a:cubicBezTo>
                  <a:cubicBezTo>
                    <a:pt x="123" y="95"/>
                    <a:pt x="122" y="95"/>
                    <a:pt x="121" y="95"/>
                  </a:cubicBezTo>
                  <a:cubicBezTo>
                    <a:pt x="119" y="95"/>
                    <a:pt x="118" y="95"/>
                    <a:pt x="118" y="95"/>
                  </a:cubicBezTo>
                  <a:cubicBezTo>
                    <a:pt x="117" y="94"/>
                    <a:pt x="116" y="94"/>
                    <a:pt x="116" y="94"/>
                  </a:cubicBezTo>
                  <a:cubicBezTo>
                    <a:pt x="115" y="94"/>
                    <a:pt x="115" y="94"/>
                    <a:pt x="115" y="93"/>
                  </a:cubicBezTo>
                  <a:cubicBezTo>
                    <a:pt x="115" y="93"/>
                    <a:pt x="115" y="93"/>
                    <a:pt x="115" y="92"/>
                  </a:cubicBezTo>
                  <a:cubicBezTo>
                    <a:pt x="115" y="38"/>
                    <a:pt x="115" y="38"/>
                    <a:pt x="115" y="38"/>
                  </a:cubicBezTo>
                  <a:cubicBezTo>
                    <a:pt x="115" y="34"/>
                    <a:pt x="114" y="30"/>
                    <a:pt x="114" y="26"/>
                  </a:cubicBezTo>
                  <a:cubicBezTo>
                    <a:pt x="113" y="23"/>
                    <a:pt x="112" y="20"/>
                    <a:pt x="110" y="18"/>
                  </a:cubicBezTo>
                  <a:cubicBezTo>
                    <a:pt x="109" y="15"/>
                    <a:pt x="106" y="13"/>
                    <a:pt x="104" y="12"/>
                  </a:cubicBezTo>
                  <a:cubicBezTo>
                    <a:pt x="102" y="11"/>
                    <a:pt x="99" y="10"/>
                    <a:pt x="95" y="10"/>
                  </a:cubicBezTo>
                  <a:cubicBezTo>
                    <a:pt x="91" y="10"/>
                    <a:pt x="87" y="12"/>
                    <a:pt x="83" y="15"/>
                  </a:cubicBezTo>
                  <a:cubicBezTo>
                    <a:pt x="79" y="18"/>
                    <a:pt x="74" y="23"/>
                    <a:pt x="69" y="29"/>
                  </a:cubicBezTo>
                  <a:cubicBezTo>
                    <a:pt x="69" y="92"/>
                    <a:pt x="69" y="92"/>
                    <a:pt x="69" y="92"/>
                  </a:cubicBezTo>
                  <a:cubicBezTo>
                    <a:pt x="69" y="93"/>
                    <a:pt x="69" y="93"/>
                    <a:pt x="69" y="93"/>
                  </a:cubicBezTo>
                  <a:cubicBezTo>
                    <a:pt x="69" y="94"/>
                    <a:pt x="68" y="94"/>
                    <a:pt x="68" y="94"/>
                  </a:cubicBezTo>
                  <a:cubicBezTo>
                    <a:pt x="67" y="94"/>
                    <a:pt x="67" y="94"/>
                    <a:pt x="66" y="95"/>
                  </a:cubicBezTo>
                  <a:cubicBezTo>
                    <a:pt x="65" y="95"/>
                    <a:pt x="64" y="95"/>
                    <a:pt x="63" y="95"/>
                  </a:cubicBezTo>
                  <a:cubicBezTo>
                    <a:pt x="62" y="95"/>
                    <a:pt x="61" y="95"/>
                    <a:pt x="60" y="95"/>
                  </a:cubicBezTo>
                  <a:cubicBezTo>
                    <a:pt x="60" y="94"/>
                    <a:pt x="59" y="94"/>
                    <a:pt x="59" y="94"/>
                  </a:cubicBezTo>
                  <a:cubicBezTo>
                    <a:pt x="58" y="94"/>
                    <a:pt x="58" y="94"/>
                    <a:pt x="58" y="93"/>
                  </a:cubicBezTo>
                  <a:cubicBezTo>
                    <a:pt x="58" y="93"/>
                    <a:pt x="57" y="93"/>
                    <a:pt x="57" y="92"/>
                  </a:cubicBezTo>
                  <a:cubicBezTo>
                    <a:pt x="57" y="38"/>
                    <a:pt x="57" y="38"/>
                    <a:pt x="57" y="38"/>
                  </a:cubicBezTo>
                  <a:cubicBezTo>
                    <a:pt x="57" y="34"/>
                    <a:pt x="57" y="30"/>
                    <a:pt x="56" y="26"/>
                  </a:cubicBezTo>
                  <a:cubicBezTo>
                    <a:pt x="56" y="23"/>
                    <a:pt x="54" y="20"/>
                    <a:pt x="53" y="18"/>
                  </a:cubicBezTo>
                  <a:cubicBezTo>
                    <a:pt x="51" y="15"/>
                    <a:pt x="49" y="13"/>
                    <a:pt x="47" y="12"/>
                  </a:cubicBezTo>
                  <a:cubicBezTo>
                    <a:pt x="44" y="11"/>
                    <a:pt x="41" y="10"/>
                    <a:pt x="38" y="10"/>
                  </a:cubicBezTo>
                  <a:cubicBezTo>
                    <a:pt x="34" y="10"/>
                    <a:pt x="30" y="12"/>
                    <a:pt x="25" y="15"/>
                  </a:cubicBezTo>
                  <a:cubicBezTo>
                    <a:pt x="21" y="18"/>
                    <a:pt x="17" y="23"/>
                    <a:pt x="12" y="29"/>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5" y="1"/>
                    <a:pt x="6" y="1"/>
                  </a:cubicBezTo>
                  <a:cubicBezTo>
                    <a:pt x="7" y="1"/>
                    <a:pt x="8" y="1"/>
                    <a:pt x="8" y="1"/>
                  </a:cubicBezTo>
                  <a:cubicBezTo>
                    <a:pt x="9" y="2"/>
                    <a:pt x="10" y="2"/>
                    <a:pt x="10" y="2"/>
                  </a:cubicBezTo>
                  <a:cubicBezTo>
                    <a:pt x="10" y="2"/>
                    <a:pt x="11" y="2"/>
                    <a:pt x="11" y="3"/>
                  </a:cubicBezTo>
                  <a:cubicBezTo>
                    <a:pt x="11" y="3"/>
                    <a:pt x="11" y="3"/>
                    <a:pt x="11" y="4"/>
                  </a:cubicBezTo>
                  <a:cubicBezTo>
                    <a:pt x="11" y="16"/>
                    <a:pt x="11" y="16"/>
                    <a:pt x="11" y="16"/>
                  </a:cubicBezTo>
                  <a:cubicBezTo>
                    <a:pt x="16" y="11"/>
                    <a:pt x="21" y="7"/>
                    <a:pt x="26" y="4"/>
                  </a:cubicBezTo>
                  <a:cubicBezTo>
                    <a:pt x="30" y="1"/>
                    <a:pt x="35" y="0"/>
                    <a:pt x="39" y="0"/>
                  </a:cubicBezTo>
                  <a:cubicBezTo>
                    <a:pt x="43" y="0"/>
                    <a:pt x="46" y="1"/>
                    <a:pt x="49" y="2"/>
                  </a:cubicBezTo>
                  <a:cubicBezTo>
                    <a:pt x="52" y="2"/>
                    <a:pt x="55" y="4"/>
                    <a:pt x="57" y="5"/>
                  </a:cubicBezTo>
                  <a:cubicBezTo>
                    <a:pt x="59" y="7"/>
                    <a:pt x="61" y="9"/>
                    <a:pt x="63" y="11"/>
                  </a:cubicBezTo>
                  <a:cubicBezTo>
                    <a:pt x="64" y="13"/>
                    <a:pt x="65" y="16"/>
                    <a:pt x="66" y="18"/>
                  </a:cubicBezTo>
                  <a:cubicBezTo>
                    <a:pt x="69" y="15"/>
                    <a:pt x="72" y="12"/>
                    <a:pt x="75" y="10"/>
                  </a:cubicBezTo>
                  <a:cubicBezTo>
                    <a:pt x="78" y="7"/>
                    <a:pt x="80" y="6"/>
                    <a:pt x="83" y="4"/>
                  </a:cubicBezTo>
                  <a:cubicBezTo>
                    <a:pt x="85" y="3"/>
                    <a:pt x="88" y="2"/>
                    <a:pt x="90" y="1"/>
                  </a:cubicBezTo>
                  <a:cubicBezTo>
                    <a:pt x="92" y="1"/>
                    <a:pt x="94" y="0"/>
                    <a:pt x="97" y="0"/>
                  </a:cubicBezTo>
                  <a:cubicBezTo>
                    <a:pt x="102" y="0"/>
                    <a:pt x="107" y="1"/>
                    <a:pt x="111" y="3"/>
                  </a:cubicBezTo>
                  <a:cubicBezTo>
                    <a:pt x="115" y="5"/>
                    <a:pt x="118" y="8"/>
                    <a:pt x="120" y="11"/>
                  </a:cubicBezTo>
                  <a:cubicBezTo>
                    <a:pt x="122" y="14"/>
                    <a:pt x="124" y="18"/>
                    <a:pt x="125" y="23"/>
                  </a:cubicBezTo>
                  <a:cubicBezTo>
                    <a:pt x="126" y="27"/>
                    <a:pt x="126" y="32"/>
                    <a:pt x="126" y="37"/>
                  </a:cubicBezTo>
                  <a:lnTo>
                    <a:pt x="126" y="92"/>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58" name="Freeform 13"/>
            <p:cNvSpPr>
              <a:spLocks noEditPoints="1"/>
            </p:cNvSpPr>
            <p:nvPr/>
          </p:nvSpPr>
          <p:spPr bwMode="auto">
            <a:xfrm>
              <a:off x="6467342" y="5879473"/>
              <a:ext cx="77541" cy="138155"/>
            </a:xfrm>
            <a:custGeom>
              <a:avLst/>
              <a:gdLst>
                <a:gd name="T0" fmla="*/ 77 w 77"/>
                <a:gd name="T1" fmla="*/ 89 h 138"/>
                <a:gd name="T2" fmla="*/ 75 w 77"/>
                <a:gd name="T3" fmla="*/ 109 h 138"/>
                <a:gd name="T4" fmla="*/ 67 w 77"/>
                <a:gd name="T5" fmla="*/ 125 h 138"/>
                <a:gd name="T6" fmla="*/ 55 w 77"/>
                <a:gd name="T7" fmla="*/ 134 h 138"/>
                <a:gd name="T8" fmla="*/ 39 w 77"/>
                <a:gd name="T9" fmla="*/ 138 h 138"/>
                <a:gd name="T10" fmla="*/ 31 w 77"/>
                <a:gd name="T11" fmla="*/ 137 h 138"/>
                <a:gd name="T12" fmla="*/ 25 w 77"/>
                <a:gd name="T13" fmla="*/ 134 h 138"/>
                <a:gd name="T14" fmla="*/ 18 w 77"/>
                <a:gd name="T15" fmla="*/ 130 h 138"/>
                <a:gd name="T16" fmla="*/ 10 w 77"/>
                <a:gd name="T17" fmla="*/ 123 h 138"/>
                <a:gd name="T18" fmla="*/ 10 w 77"/>
                <a:gd name="T19" fmla="*/ 134 h 138"/>
                <a:gd name="T20" fmla="*/ 10 w 77"/>
                <a:gd name="T21" fmla="*/ 135 h 138"/>
                <a:gd name="T22" fmla="*/ 9 w 77"/>
                <a:gd name="T23" fmla="*/ 136 h 138"/>
                <a:gd name="T24" fmla="*/ 7 w 77"/>
                <a:gd name="T25" fmla="*/ 137 h 138"/>
                <a:gd name="T26" fmla="*/ 5 w 77"/>
                <a:gd name="T27" fmla="*/ 137 h 138"/>
                <a:gd name="T28" fmla="*/ 2 w 77"/>
                <a:gd name="T29" fmla="*/ 137 h 138"/>
                <a:gd name="T30" fmla="*/ 1 w 77"/>
                <a:gd name="T31" fmla="*/ 136 h 138"/>
                <a:gd name="T32" fmla="*/ 0 w 77"/>
                <a:gd name="T33" fmla="*/ 135 h 138"/>
                <a:gd name="T34" fmla="*/ 0 w 77"/>
                <a:gd name="T35" fmla="*/ 134 h 138"/>
                <a:gd name="T36" fmla="*/ 0 w 77"/>
                <a:gd name="T37" fmla="*/ 3 h 138"/>
                <a:gd name="T38" fmla="*/ 0 w 77"/>
                <a:gd name="T39" fmla="*/ 1 h 138"/>
                <a:gd name="T40" fmla="*/ 1 w 77"/>
                <a:gd name="T41" fmla="*/ 1 h 138"/>
                <a:gd name="T42" fmla="*/ 3 w 77"/>
                <a:gd name="T43" fmla="*/ 0 h 138"/>
                <a:gd name="T44" fmla="*/ 5 w 77"/>
                <a:gd name="T45" fmla="*/ 0 h 138"/>
                <a:gd name="T46" fmla="*/ 8 w 77"/>
                <a:gd name="T47" fmla="*/ 0 h 138"/>
                <a:gd name="T48" fmla="*/ 10 w 77"/>
                <a:gd name="T49" fmla="*/ 1 h 138"/>
                <a:gd name="T50" fmla="*/ 11 w 77"/>
                <a:gd name="T51" fmla="*/ 1 h 138"/>
                <a:gd name="T52" fmla="*/ 11 w 77"/>
                <a:gd name="T53" fmla="*/ 3 h 138"/>
                <a:gd name="T54" fmla="*/ 11 w 77"/>
                <a:gd name="T55" fmla="*/ 58 h 138"/>
                <a:gd name="T56" fmla="*/ 19 w 77"/>
                <a:gd name="T57" fmla="*/ 50 h 138"/>
                <a:gd name="T58" fmla="*/ 27 w 77"/>
                <a:gd name="T59" fmla="*/ 46 h 138"/>
                <a:gd name="T60" fmla="*/ 34 w 77"/>
                <a:gd name="T61" fmla="*/ 43 h 138"/>
                <a:gd name="T62" fmla="*/ 41 w 77"/>
                <a:gd name="T63" fmla="*/ 42 h 138"/>
                <a:gd name="T64" fmla="*/ 58 w 77"/>
                <a:gd name="T65" fmla="*/ 46 h 138"/>
                <a:gd name="T66" fmla="*/ 69 w 77"/>
                <a:gd name="T67" fmla="*/ 56 h 138"/>
                <a:gd name="T68" fmla="*/ 75 w 77"/>
                <a:gd name="T69" fmla="*/ 71 h 138"/>
                <a:gd name="T70" fmla="*/ 77 w 77"/>
                <a:gd name="T71" fmla="*/ 89 h 138"/>
                <a:gd name="T72" fmla="*/ 65 w 77"/>
                <a:gd name="T73" fmla="*/ 91 h 138"/>
                <a:gd name="T74" fmla="*/ 64 w 77"/>
                <a:gd name="T75" fmla="*/ 76 h 138"/>
                <a:gd name="T76" fmla="*/ 60 w 77"/>
                <a:gd name="T77" fmla="*/ 64 h 138"/>
                <a:gd name="T78" fmla="*/ 52 w 77"/>
                <a:gd name="T79" fmla="*/ 55 h 138"/>
                <a:gd name="T80" fmla="*/ 40 w 77"/>
                <a:gd name="T81" fmla="*/ 52 h 138"/>
                <a:gd name="T82" fmla="*/ 34 w 77"/>
                <a:gd name="T83" fmla="*/ 53 h 138"/>
                <a:gd name="T84" fmla="*/ 27 w 77"/>
                <a:gd name="T85" fmla="*/ 56 h 138"/>
                <a:gd name="T86" fmla="*/ 19 w 77"/>
                <a:gd name="T87" fmla="*/ 62 h 138"/>
                <a:gd name="T88" fmla="*/ 11 w 77"/>
                <a:gd name="T89" fmla="*/ 71 h 138"/>
                <a:gd name="T90" fmla="*/ 11 w 77"/>
                <a:gd name="T91" fmla="*/ 110 h 138"/>
                <a:gd name="T92" fmla="*/ 26 w 77"/>
                <a:gd name="T93" fmla="*/ 123 h 138"/>
                <a:gd name="T94" fmla="*/ 40 w 77"/>
                <a:gd name="T95" fmla="*/ 128 h 138"/>
                <a:gd name="T96" fmla="*/ 51 w 77"/>
                <a:gd name="T97" fmla="*/ 125 h 138"/>
                <a:gd name="T98" fmla="*/ 59 w 77"/>
                <a:gd name="T99" fmla="*/ 116 h 138"/>
                <a:gd name="T100" fmla="*/ 63 w 77"/>
                <a:gd name="T101" fmla="*/ 104 h 138"/>
                <a:gd name="T102" fmla="*/ 65 w 77"/>
                <a:gd name="T103" fmla="*/ 9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 h="138">
                  <a:moveTo>
                    <a:pt x="77" y="89"/>
                  </a:moveTo>
                  <a:cubicBezTo>
                    <a:pt x="77" y="96"/>
                    <a:pt x="76" y="103"/>
                    <a:pt x="75" y="109"/>
                  </a:cubicBezTo>
                  <a:cubicBezTo>
                    <a:pt x="73" y="115"/>
                    <a:pt x="71" y="120"/>
                    <a:pt x="67" y="125"/>
                  </a:cubicBezTo>
                  <a:cubicBezTo>
                    <a:pt x="64" y="129"/>
                    <a:pt x="60" y="132"/>
                    <a:pt x="55" y="134"/>
                  </a:cubicBezTo>
                  <a:cubicBezTo>
                    <a:pt x="51" y="137"/>
                    <a:pt x="45" y="138"/>
                    <a:pt x="39" y="138"/>
                  </a:cubicBezTo>
                  <a:cubicBezTo>
                    <a:pt x="36" y="138"/>
                    <a:pt x="34" y="138"/>
                    <a:pt x="31" y="137"/>
                  </a:cubicBezTo>
                  <a:cubicBezTo>
                    <a:pt x="29" y="136"/>
                    <a:pt x="27" y="136"/>
                    <a:pt x="25" y="134"/>
                  </a:cubicBezTo>
                  <a:cubicBezTo>
                    <a:pt x="22" y="133"/>
                    <a:pt x="20" y="132"/>
                    <a:pt x="18" y="130"/>
                  </a:cubicBezTo>
                  <a:cubicBezTo>
                    <a:pt x="16" y="128"/>
                    <a:pt x="13" y="125"/>
                    <a:pt x="10" y="123"/>
                  </a:cubicBezTo>
                  <a:cubicBezTo>
                    <a:pt x="10" y="134"/>
                    <a:pt x="10" y="134"/>
                    <a:pt x="10" y="134"/>
                  </a:cubicBezTo>
                  <a:cubicBezTo>
                    <a:pt x="10" y="135"/>
                    <a:pt x="10" y="135"/>
                    <a:pt x="10" y="135"/>
                  </a:cubicBezTo>
                  <a:cubicBezTo>
                    <a:pt x="10" y="136"/>
                    <a:pt x="10" y="136"/>
                    <a:pt x="9" y="136"/>
                  </a:cubicBezTo>
                  <a:cubicBezTo>
                    <a:pt x="9" y="136"/>
                    <a:pt x="8" y="137"/>
                    <a:pt x="7" y="137"/>
                  </a:cubicBezTo>
                  <a:cubicBezTo>
                    <a:pt x="7" y="137"/>
                    <a:pt x="6" y="137"/>
                    <a:pt x="5" y="137"/>
                  </a:cubicBezTo>
                  <a:cubicBezTo>
                    <a:pt x="4" y="137"/>
                    <a:pt x="3" y="137"/>
                    <a:pt x="2" y="137"/>
                  </a:cubicBezTo>
                  <a:cubicBezTo>
                    <a:pt x="2" y="137"/>
                    <a:pt x="1" y="136"/>
                    <a:pt x="1" y="136"/>
                  </a:cubicBezTo>
                  <a:cubicBezTo>
                    <a:pt x="0" y="136"/>
                    <a:pt x="0" y="136"/>
                    <a:pt x="0" y="135"/>
                  </a:cubicBezTo>
                  <a:cubicBezTo>
                    <a:pt x="0" y="135"/>
                    <a:pt x="0" y="135"/>
                    <a:pt x="0" y="134"/>
                  </a:cubicBezTo>
                  <a:cubicBezTo>
                    <a:pt x="0" y="3"/>
                    <a:pt x="0" y="3"/>
                    <a:pt x="0" y="3"/>
                  </a:cubicBezTo>
                  <a:cubicBezTo>
                    <a:pt x="0" y="2"/>
                    <a:pt x="0" y="2"/>
                    <a:pt x="0" y="1"/>
                  </a:cubicBezTo>
                  <a:cubicBezTo>
                    <a:pt x="0" y="1"/>
                    <a:pt x="0" y="1"/>
                    <a:pt x="1" y="1"/>
                  </a:cubicBezTo>
                  <a:cubicBezTo>
                    <a:pt x="1" y="0"/>
                    <a:pt x="2" y="0"/>
                    <a:pt x="3" y="0"/>
                  </a:cubicBezTo>
                  <a:cubicBezTo>
                    <a:pt x="3" y="0"/>
                    <a:pt x="4" y="0"/>
                    <a:pt x="5" y="0"/>
                  </a:cubicBezTo>
                  <a:cubicBezTo>
                    <a:pt x="7" y="0"/>
                    <a:pt x="8" y="0"/>
                    <a:pt x="8" y="0"/>
                  </a:cubicBezTo>
                  <a:cubicBezTo>
                    <a:pt x="9" y="0"/>
                    <a:pt x="10" y="0"/>
                    <a:pt x="10" y="1"/>
                  </a:cubicBezTo>
                  <a:cubicBezTo>
                    <a:pt x="11" y="1"/>
                    <a:pt x="11" y="1"/>
                    <a:pt x="11" y="1"/>
                  </a:cubicBezTo>
                  <a:cubicBezTo>
                    <a:pt x="11" y="2"/>
                    <a:pt x="11" y="2"/>
                    <a:pt x="11" y="3"/>
                  </a:cubicBezTo>
                  <a:cubicBezTo>
                    <a:pt x="11" y="58"/>
                    <a:pt x="11" y="58"/>
                    <a:pt x="11" y="58"/>
                  </a:cubicBezTo>
                  <a:cubicBezTo>
                    <a:pt x="14" y="55"/>
                    <a:pt x="17" y="52"/>
                    <a:pt x="19" y="50"/>
                  </a:cubicBezTo>
                  <a:cubicBezTo>
                    <a:pt x="22" y="48"/>
                    <a:pt x="24" y="47"/>
                    <a:pt x="27" y="46"/>
                  </a:cubicBezTo>
                  <a:cubicBezTo>
                    <a:pt x="29" y="44"/>
                    <a:pt x="32" y="44"/>
                    <a:pt x="34" y="43"/>
                  </a:cubicBezTo>
                  <a:cubicBezTo>
                    <a:pt x="36" y="42"/>
                    <a:pt x="39" y="42"/>
                    <a:pt x="41" y="42"/>
                  </a:cubicBezTo>
                  <a:cubicBezTo>
                    <a:pt x="48" y="42"/>
                    <a:pt x="53" y="43"/>
                    <a:pt x="58" y="46"/>
                  </a:cubicBezTo>
                  <a:cubicBezTo>
                    <a:pt x="62" y="48"/>
                    <a:pt x="66" y="52"/>
                    <a:pt x="69" y="56"/>
                  </a:cubicBezTo>
                  <a:cubicBezTo>
                    <a:pt x="72" y="60"/>
                    <a:pt x="74" y="65"/>
                    <a:pt x="75" y="71"/>
                  </a:cubicBezTo>
                  <a:cubicBezTo>
                    <a:pt x="76" y="76"/>
                    <a:pt x="77" y="83"/>
                    <a:pt x="77" y="89"/>
                  </a:cubicBezTo>
                  <a:close/>
                  <a:moveTo>
                    <a:pt x="65" y="91"/>
                  </a:moveTo>
                  <a:cubicBezTo>
                    <a:pt x="65" y="86"/>
                    <a:pt x="64" y="81"/>
                    <a:pt x="64" y="76"/>
                  </a:cubicBezTo>
                  <a:cubicBezTo>
                    <a:pt x="63" y="72"/>
                    <a:pt x="62" y="68"/>
                    <a:pt x="60" y="64"/>
                  </a:cubicBezTo>
                  <a:cubicBezTo>
                    <a:pt x="58" y="61"/>
                    <a:pt x="55" y="58"/>
                    <a:pt x="52" y="55"/>
                  </a:cubicBezTo>
                  <a:cubicBezTo>
                    <a:pt x="49" y="53"/>
                    <a:pt x="45" y="52"/>
                    <a:pt x="40" y="52"/>
                  </a:cubicBezTo>
                  <a:cubicBezTo>
                    <a:pt x="38" y="52"/>
                    <a:pt x="36" y="53"/>
                    <a:pt x="34" y="53"/>
                  </a:cubicBezTo>
                  <a:cubicBezTo>
                    <a:pt x="31" y="54"/>
                    <a:pt x="29" y="55"/>
                    <a:pt x="27" y="56"/>
                  </a:cubicBezTo>
                  <a:cubicBezTo>
                    <a:pt x="24" y="58"/>
                    <a:pt x="22" y="60"/>
                    <a:pt x="19" y="62"/>
                  </a:cubicBezTo>
                  <a:cubicBezTo>
                    <a:pt x="17" y="65"/>
                    <a:pt x="14" y="68"/>
                    <a:pt x="11" y="71"/>
                  </a:cubicBezTo>
                  <a:cubicBezTo>
                    <a:pt x="11" y="110"/>
                    <a:pt x="11" y="110"/>
                    <a:pt x="11" y="110"/>
                  </a:cubicBezTo>
                  <a:cubicBezTo>
                    <a:pt x="16" y="115"/>
                    <a:pt x="21" y="120"/>
                    <a:pt x="26" y="123"/>
                  </a:cubicBezTo>
                  <a:cubicBezTo>
                    <a:pt x="30" y="126"/>
                    <a:pt x="35" y="128"/>
                    <a:pt x="40" y="128"/>
                  </a:cubicBezTo>
                  <a:cubicBezTo>
                    <a:pt x="44" y="128"/>
                    <a:pt x="48" y="127"/>
                    <a:pt x="51" y="125"/>
                  </a:cubicBezTo>
                  <a:cubicBezTo>
                    <a:pt x="54" y="122"/>
                    <a:pt x="57" y="120"/>
                    <a:pt x="59" y="116"/>
                  </a:cubicBezTo>
                  <a:cubicBezTo>
                    <a:pt x="61" y="113"/>
                    <a:pt x="63" y="109"/>
                    <a:pt x="63" y="104"/>
                  </a:cubicBezTo>
                  <a:cubicBezTo>
                    <a:pt x="64" y="100"/>
                    <a:pt x="65" y="95"/>
                    <a:pt x="65" y="91"/>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59" name="Freeform 14"/>
            <p:cNvSpPr>
              <a:spLocks noEditPoints="1"/>
            </p:cNvSpPr>
            <p:nvPr/>
          </p:nvSpPr>
          <p:spPr bwMode="auto">
            <a:xfrm>
              <a:off x="6555960" y="5921385"/>
              <a:ext cx="80706"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3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7" y="81"/>
                    <a:pt x="69" y="80"/>
                  </a:cubicBezTo>
                  <a:cubicBezTo>
                    <a:pt x="71" y="79"/>
                    <a:pt x="72" y="79"/>
                    <a:pt x="72" y="79"/>
                  </a:cubicBezTo>
                  <a:cubicBezTo>
                    <a:pt x="73" y="79"/>
                    <a:pt x="73" y="79"/>
                    <a:pt x="73" y="79"/>
                  </a:cubicBezTo>
                  <a:cubicBezTo>
                    <a:pt x="74" y="79"/>
                    <a:pt x="74" y="80"/>
                    <a:pt x="74" y="80"/>
                  </a:cubicBezTo>
                  <a:cubicBezTo>
                    <a:pt x="74" y="80"/>
                    <a:pt x="74" y="81"/>
                    <a:pt x="75" y="82"/>
                  </a:cubicBezTo>
                  <a:cubicBezTo>
                    <a:pt x="75" y="82"/>
                    <a:pt x="75" y="83"/>
                    <a:pt x="75" y="84"/>
                  </a:cubicBezTo>
                  <a:cubicBezTo>
                    <a:pt x="75" y="84"/>
                    <a:pt x="75" y="85"/>
                    <a:pt x="75" y="85"/>
                  </a:cubicBezTo>
                  <a:cubicBezTo>
                    <a:pt x="75" y="86"/>
                    <a:pt x="74" y="86"/>
                    <a:pt x="74" y="86"/>
                  </a:cubicBezTo>
                  <a:cubicBezTo>
                    <a:pt x="74" y="87"/>
                    <a:pt x="74" y="87"/>
                    <a:pt x="74" y="88"/>
                  </a:cubicBezTo>
                  <a:cubicBezTo>
                    <a:pt x="74" y="88"/>
                    <a:pt x="73" y="88"/>
                    <a:pt x="73" y="88"/>
                  </a:cubicBezTo>
                  <a:cubicBezTo>
                    <a:pt x="73" y="89"/>
                    <a:pt x="72" y="89"/>
                    <a:pt x="70" y="90"/>
                  </a:cubicBezTo>
                  <a:cubicBezTo>
                    <a:pt x="68" y="91"/>
                    <a:pt x="66" y="92"/>
                    <a:pt x="63"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4" y="9"/>
                    <a:pt x="19" y="6"/>
                    <a:pt x="24" y="3"/>
                  </a:cubicBezTo>
                  <a:cubicBezTo>
                    <a:pt x="29" y="1"/>
                    <a:pt x="35" y="0"/>
                    <a:pt x="41" y="0"/>
                  </a:cubicBezTo>
                  <a:cubicBezTo>
                    <a:pt x="47" y="0"/>
                    <a:pt x="53" y="1"/>
                    <a:pt x="58" y="4"/>
                  </a:cubicBezTo>
                  <a:cubicBezTo>
                    <a:pt x="62" y="6"/>
                    <a:pt x="66" y="9"/>
                    <a:pt x="69" y="12"/>
                  </a:cubicBezTo>
                  <a:cubicBezTo>
                    <a:pt x="72" y="16"/>
                    <a:pt x="75" y="21"/>
                    <a:pt x="76" y="26"/>
                  </a:cubicBezTo>
                  <a:cubicBezTo>
                    <a:pt x="77"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7" y="22"/>
                    <a:pt x="16" y="25"/>
                    <a:pt x="14" y="29"/>
                  </a:cubicBezTo>
                  <a:cubicBezTo>
                    <a:pt x="13" y="32"/>
                    <a:pt x="12" y="36"/>
                    <a:pt x="12" y="40"/>
                  </a:cubicBezTo>
                  <a:lnTo>
                    <a:pt x="66"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60" name="Freeform 15"/>
            <p:cNvSpPr>
              <a:spLocks/>
            </p:cNvSpPr>
            <p:nvPr/>
          </p:nvSpPr>
          <p:spPr bwMode="auto">
            <a:xfrm>
              <a:off x="6654072" y="5921385"/>
              <a:ext cx="49057" cy="96242"/>
            </a:xfrm>
            <a:custGeom>
              <a:avLst/>
              <a:gdLst>
                <a:gd name="T0" fmla="*/ 49 w 49"/>
                <a:gd name="T1" fmla="*/ 8 h 95"/>
                <a:gd name="T2" fmla="*/ 49 w 49"/>
                <a:gd name="T3" fmla="*/ 11 h 95"/>
                <a:gd name="T4" fmla="*/ 49 w 49"/>
                <a:gd name="T5" fmla="*/ 12 h 95"/>
                <a:gd name="T6" fmla="*/ 48 w 49"/>
                <a:gd name="T7" fmla="*/ 13 h 95"/>
                <a:gd name="T8" fmla="*/ 47 w 49"/>
                <a:gd name="T9" fmla="*/ 14 h 95"/>
                <a:gd name="T10" fmla="*/ 45 w 49"/>
                <a:gd name="T11" fmla="*/ 13 h 95"/>
                <a:gd name="T12" fmla="*/ 42 w 49"/>
                <a:gd name="T13" fmla="*/ 12 h 95"/>
                <a:gd name="T14" fmla="*/ 39 w 49"/>
                <a:gd name="T15" fmla="*/ 11 h 95"/>
                <a:gd name="T16" fmla="*/ 35 w 49"/>
                <a:gd name="T17" fmla="*/ 11 h 95"/>
                <a:gd name="T18" fmla="*/ 30 w 49"/>
                <a:gd name="T19" fmla="*/ 12 h 95"/>
                <a:gd name="T20" fmla="*/ 24 w 49"/>
                <a:gd name="T21" fmla="*/ 16 h 95"/>
                <a:gd name="T22" fmla="*/ 18 w 49"/>
                <a:gd name="T23" fmla="*/ 22 h 95"/>
                <a:gd name="T24" fmla="*/ 12 w 49"/>
                <a:gd name="T25" fmla="*/ 32 h 95"/>
                <a:gd name="T26" fmla="*/ 12 w 49"/>
                <a:gd name="T27" fmla="*/ 92 h 95"/>
                <a:gd name="T28" fmla="*/ 11 w 49"/>
                <a:gd name="T29" fmla="*/ 93 h 95"/>
                <a:gd name="T30" fmla="*/ 10 w 49"/>
                <a:gd name="T31" fmla="*/ 94 h 95"/>
                <a:gd name="T32" fmla="*/ 9 w 49"/>
                <a:gd name="T33" fmla="*/ 95 h 95"/>
                <a:gd name="T34" fmla="*/ 6 w 49"/>
                <a:gd name="T35" fmla="*/ 95 h 95"/>
                <a:gd name="T36" fmla="*/ 3 w 49"/>
                <a:gd name="T37" fmla="*/ 95 h 95"/>
                <a:gd name="T38" fmla="*/ 1 w 49"/>
                <a:gd name="T39" fmla="*/ 94 h 95"/>
                <a:gd name="T40" fmla="*/ 0 w 49"/>
                <a:gd name="T41" fmla="*/ 93 h 95"/>
                <a:gd name="T42" fmla="*/ 0 w 49"/>
                <a:gd name="T43" fmla="*/ 92 h 95"/>
                <a:gd name="T44" fmla="*/ 0 w 49"/>
                <a:gd name="T45" fmla="*/ 4 h 95"/>
                <a:gd name="T46" fmla="*/ 0 w 49"/>
                <a:gd name="T47" fmla="*/ 3 h 95"/>
                <a:gd name="T48" fmla="*/ 1 w 49"/>
                <a:gd name="T49" fmla="*/ 2 h 95"/>
                <a:gd name="T50" fmla="*/ 3 w 49"/>
                <a:gd name="T51" fmla="*/ 1 h 95"/>
                <a:gd name="T52" fmla="*/ 6 w 49"/>
                <a:gd name="T53" fmla="*/ 1 h 95"/>
                <a:gd name="T54" fmla="*/ 8 w 49"/>
                <a:gd name="T55" fmla="*/ 1 h 95"/>
                <a:gd name="T56" fmla="*/ 10 w 49"/>
                <a:gd name="T57" fmla="*/ 2 h 95"/>
                <a:gd name="T58" fmla="*/ 11 w 49"/>
                <a:gd name="T59" fmla="*/ 3 h 95"/>
                <a:gd name="T60" fmla="*/ 11 w 49"/>
                <a:gd name="T61" fmla="*/ 4 h 95"/>
                <a:gd name="T62" fmla="*/ 11 w 49"/>
                <a:gd name="T63" fmla="*/ 18 h 95"/>
                <a:gd name="T64" fmla="*/ 18 w 49"/>
                <a:gd name="T65" fmla="*/ 9 h 95"/>
                <a:gd name="T66" fmla="*/ 24 w 49"/>
                <a:gd name="T67" fmla="*/ 3 h 95"/>
                <a:gd name="T68" fmla="*/ 30 w 49"/>
                <a:gd name="T69" fmla="*/ 1 h 95"/>
                <a:gd name="T70" fmla="*/ 36 w 49"/>
                <a:gd name="T71" fmla="*/ 0 h 95"/>
                <a:gd name="T72" fmla="*/ 39 w 49"/>
                <a:gd name="T73" fmla="*/ 0 h 95"/>
                <a:gd name="T74" fmla="*/ 42 w 49"/>
                <a:gd name="T75" fmla="*/ 1 h 95"/>
                <a:gd name="T76" fmla="*/ 46 w 49"/>
                <a:gd name="T77" fmla="*/ 2 h 95"/>
                <a:gd name="T78" fmla="*/ 48 w 49"/>
                <a:gd name="T79" fmla="*/ 3 h 95"/>
                <a:gd name="T80" fmla="*/ 49 w 49"/>
                <a:gd name="T81" fmla="*/ 4 h 95"/>
                <a:gd name="T82" fmla="*/ 49 w 49"/>
                <a:gd name="T83" fmla="*/ 4 h 95"/>
                <a:gd name="T84" fmla="*/ 49 w 49"/>
                <a:gd name="T85" fmla="*/ 6 h 95"/>
                <a:gd name="T86" fmla="*/ 49 w 49"/>
                <a:gd name="T87" fmla="*/ 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 h="95">
                  <a:moveTo>
                    <a:pt x="49" y="8"/>
                  </a:moveTo>
                  <a:cubicBezTo>
                    <a:pt x="49" y="9"/>
                    <a:pt x="49" y="10"/>
                    <a:pt x="49" y="11"/>
                  </a:cubicBezTo>
                  <a:cubicBezTo>
                    <a:pt x="49" y="11"/>
                    <a:pt x="49" y="12"/>
                    <a:pt x="49" y="12"/>
                  </a:cubicBezTo>
                  <a:cubicBezTo>
                    <a:pt x="49" y="13"/>
                    <a:pt x="48" y="13"/>
                    <a:pt x="48" y="13"/>
                  </a:cubicBezTo>
                  <a:cubicBezTo>
                    <a:pt x="48" y="14"/>
                    <a:pt x="48" y="14"/>
                    <a:pt x="47" y="14"/>
                  </a:cubicBezTo>
                  <a:cubicBezTo>
                    <a:pt x="47" y="14"/>
                    <a:pt x="46" y="14"/>
                    <a:pt x="45" y="13"/>
                  </a:cubicBezTo>
                  <a:cubicBezTo>
                    <a:pt x="44" y="13"/>
                    <a:pt x="43" y="13"/>
                    <a:pt x="42" y="12"/>
                  </a:cubicBezTo>
                  <a:cubicBezTo>
                    <a:pt x="41" y="12"/>
                    <a:pt x="40" y="12"/>
                    <a:pt x="39" y="11"/>
                  </a:cubicBezTo>
                  <a:cubicBezTo>
                    <a:pt x="38" y="11"/>
                    <a:pt x="36" y="11"/>
                    <a:pt x="35" y="11"/>
                  </a:cubicBezTo>
                  <a:cubicBezTo>
                    <a:pt x="33" y="11"/>
                    <a:pt x="31" y="11"/>
                    <a:pt x="30" y="12"/>
                  </a:cubicBezTo>
                  <a:cubicBezTo>
                    <a:pt x="28" y="13"/>
                    <a:pt x="26" y="14"/>
                    <a:pt x="24" y="16"/>
                  </a:cubicBezTo>
                  <a:cubicBezTo>
                    <a:pt x="22" y="17"/>
                    <a:pt x="20" y="20"/>
                    <a:pt x="18" y="22"/>
                  </a:cubicBezTo>
                  <a:cubicBezTo>
                    <a:pt x="16" y="25"/>
                    <a:pt x="14" y="28"/>
                    <a:pt x="12" y="32"/>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4" y="1"/>
                    <a:pt x="6" y="1"/>
                  </a:cubicBezTo>
                  <a:cubicBezTo>
                    <a:pt x="7" y="1"/>
                    <a:pt x="8" y="1"/>
                    <a:pt x="8" y="1"/>
                  </a:cubicBezTo>
                  <a:cubicBezTo>
                    <a:pt x="9" y="2"/>
                    <a:pt x="10" y="2"/>
                    <a:pt x="10" y="2"/>
                  </a:cubicBezTo>
                  <a:cubicBezTo>
                    <a:pt x="10" y="2"/>
                    <a:pt x="11" y="2"/>
                    <a:pt x="11" y="3"/>
                  </a:cubicBezTo>
                  <a:cubicBezTo>
                    <a:pt x="11" y="3"/>
                    <a:pt x="11" y="3"/>
                    <a:pt x="11" y="4"/>
                  </a:cubicBezTo>
                  <a:cubicBezTo>
                    <a:pt x="11" y="18"/>
                    <a:pt x="11" y="18"/>
                    <a:pt x="11" y="18"/>
                  </a:cubicBezTo>
                  <a:cubicBezTo>
                    <a:pt x="14" y="14"/>
                    <a:pt x="16" y="11"/>
                    <a:pt x="18" y="9"/>
                  </a:cubicBezTo>
                  <a:cubicBezTo>
                    <a:pt x="20" y="7"/>
                    <a:pt x="22" y="5"/>
                    <a:pt x="24" y="3"/>
                  </a:cubicBezTo>
                  <a:cubicBezTo>
                    <a:pt x="26" y="2"/>
                    <a:pt x="28" y="1"/>
                    <a:pt x="30" y="1"/>
                  </a:cubicBezTo>
                  <a:cubicBezTo>
                    <a:pt x="32" y="0"/>
                    <a:pt x="34" y="0"/>
                    <a:pt x="36" y="0"/>
                  </a:cubicBezTo>
                  <a:cubicBezTo>
                    <a:pt x="37" y="0"/>
                    <a:pt x="38" y="0"/>
                    <a:pt x="39" y="0"/>
                  </a:cubicBezTo>
                  <a:cubicBezTo>
                    <a:pt x="40" y="0"/>
                    <a:pt x="41" y="1"/>
                    <a:pt x="42" y="1"/>
                  </a:cubicBezTo>
                  <a:cubicBezTo>
                    <a:pt x="44" y="1"/>
                    <a:pt x="45" y="1"/>
                    <a:pt x="46" y="2"/>
                  </a:cubicBezTo>
                  <a:cubicBezTo>
                    <a:pt x="47" y="2"/>
                    <a:pt x="47" y="3"/>
                    <a:pt x="48" y="3"/>
                  </a:cubicBezTo>
                  <a:cubicBezTo>
                    <a:pt x="48" y="3"/>
                    <a:pt x="48" y="3"/>
                    <a:pt x="49" y="4"/>
                  </a:cubicBezTo>
                  <a:cubicBezTo>
                    <a:pt x="49" y="4"/>
                    <a:pt x="49" y="4"/>
                    <a:pt x="49" y="4"/>
                  </a:cubicBezTo>
                  <a:cubicBezTo>
                    <a:pt x="49" y="5"/>
                    <a:pt x="49" y="5"/>
                    <a:pt x="49" y="6"/>
                  </a:cubicBezTo>
                  <a:cubicBezTo>
                    <a:pt x="49" y="7"/>
                    <a:pt x="49" y="7"/>
                    <a:pt x="49" y="8"/>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61" name="Freeform 16"/>
            <p:cNvSpPr>
              <a:spLocks/>
            </p:cNvSpPr>
            <p:nvPr/>
          </p:nvSpPr>
          <p:spPr bwMode="auto">
            <a:xfrm>
              <a:off x="6701546" y="5921385"/>
              <a:ext cx="61717" cy="96242"/>
            </a:xfrm>
            <a:custGeom>
              <a:avLst/>
              <a:gdLst>
                <a:gd name="T0" fmla="*/ 60 w 60"/>
                <a:gd name="T1" fmla="*/ 69 h 96"/>
                <a:gd name="T2" fmla="*/ 58 w 60"/>
                <a:gd name="T3" fmla="*/ 80 h 96"/>
                <a:gd name="T4" fmla="*/ 51 w 60"/>
                <a:gd name="T5" fmla="*/ 89 h 96"/>
                <a:gd name="T6" fmla="*/ 41 w 60"/>
                <a:gd name="T7" fmla="*/ 94 h 96"/>
                <a:gd name="T8" fmla="*/ 27 w 60"/>
                <a:gd name="T9" fmla="*/ 96 h 96"/>
                <a:gd name="T10" fmla="*/ 19 w 60"/>
                <a:gd name="T11" fmla="*/ 95 h 96"/>
                <a:gd name="T12" fmla="*/ 11 w 60"/>
                <a:gd name="T13" fmla="*/ 93 h 96"/>
                <a:gd name="T14" fmla="*/ 6 w 60"/>
                <a:gd name="T15" fmla="*/ 91 h 96"/>
                <a:gd name="T16" fmla="*/ 2 w 60"/>
                <a:gd name="T17" fmla="*/ 89 h 96"/>
                <a:gd name="T18" fmla="*/ 1 w 60"/>
                <a:gd name="T19" fmla="*/ 86 h 96"/>
                <a:gd name="T20" fmla="*/ 0 w 60"/>
                <a:gd name="T21" fmla="*/ 82 h 96"/>
                <a:gd name="T22" fmla="*/ 0 w 60"/>
                <a:gd name="T23" fmla="*/ 80 h 96"/>
                <a:gd name="T24" fmla="*/ 1 w 60"/>
                <a:gd name="T25" fmla="*/ 78 h 96"/>
                <a:gd name="T26" fmla="*/ 2 w 60"/>
                <a:gd name="T27" fmla="*/ 77 h 96"/>
                <a:gd name="T28" fmla="*/ 3 w 60"/>
                <a:gd name="T29" fmla="*/ 77 h 96"/>
                <a:gd name="T30" fmla="*/ 6 w 60"/>
                <a:gd name="T31" fmla="*/ 78 h 96"/>
                <a:gd name="T32" fmla="*/ 11 w 60"/>
                <a:gd name="T33" fmla="*/ 81 h 96"/>
                <a:gd name="T34" fmla="*/ 18 w 60"/>
                <a:gd name="T35" fmla="*/ 84 h 96"/>
                <a:gd name="T36" fmla="*/ 28 w 60"/>
                <a:gd name="T37" fmla="*/ 86 h 96"/>
                <a:gd name="T38" fmla="*/ 36 w 60"/>
                <a:gd name="T39" fmla="*/ 85 h 96"/>
                <a:gd name="T40" fmla="*/ 43 w 60"/>
                <a:gd name="T41" fmla="*/ 82 h 96"/>
                <a:gd name="T42" fmla="*/ 47 w 60"/>
                <a:gd name="T43" fmla="*/ 77 h 96"/>
                <a:gd name="T44" fmla="*/ 49 w 60"/>
                <a:gd name="T45" fmla="*/ 70 h 96"/>
                <a:gd name="T46" fmla="*/ 47 w 60"/>
                <a:gd name="T47" fmla="*/ 63 h 96"/>
                <a:gd name="T48" fmla="*/ 42 w 60"/>
                <a:gd name="T49" fmla="*/ 58 h 96"/>
                <a:gd name="T50" fmla="*/ 34 w 60"/>
                <a:gd name="T51" fmla="*/ 54 h 96"/>
                <a:gd name="T52" fmla="*/ 26 w 60"/>
                <a:gd name="T53" fmla="*/ 51 h 96"/>
                <a:gd name="T54" fmla="*/ 18 w 60"/>
                <a:gd name="T55" fmla="*/ 47 h 96"/>
                <a:gd name="T56" fmla="*/ 10 w 60"/>
                <a:gd name="T57" fmla="*/ 42 h 96"/>
                <a:gd name="T58" fmla="*/ 5 w 60"/>
                <a:gd name="T59" fmla="*/ 35 h 96"/>
                <a:gd name="T60" fmla="*/ 3 w 60"/>
                <a:gd name="T61" fmla="*/ 25 h 96"/>
                <a:gd name="T62" fmla="*/ 5 w 60"/>
                <a:gd name="T63" fmla="*/ 16 h 96"/>
                <a:gd name="T64" fmla="*/ 10 w 60"/>
                <a:gd name="T65" fmla="*/ 8 h 96"/>
                <a:gd name="T66" fmla="*/ 20 w 60"/>
                <a:gd name="T67" fmla="*/ 2 h 96"/>
                <a:gd name="T68" fmla="*/ 33 w 60"/>
                <a:gd name="T69" fmla="*/ 0 h 96"/>
                <a:gd name="T70" fmla="*/ 40 w 60"/>
                <a:gd name="T71" fmla="*/ 1 h 96"/>
                <a:gd name="T72" fmla="*/ 46 w 60"/>
                <a:gd name="T73" fmla="*/ 2 h 96"/>
                <a:gd name="T74" fmla="*/ 51 w 60"/>
                <a:gd name="T75" fmla="*/ 4 h 96"/>
                <a:gd name="T76" fmla="*/ 54 w 60"/>
                <a:gd name="T77" fmla="*/ 6 h 96"/>
                <a:gd name="T78" fmla="*/ 55 w 60"/>
                <a:gd name="T79" fmla="*/ 7 h 96"/>
                <a:gd name="T80" fmla="*/ 56 w 60"/>
                <a:gd name="T81" fmla="*/ 8 h 96"/>
                <a:gd name="T82" fmla="*/ 56 w 60"/>
                <a:gd name="T83" fmla="*/ 10 h 96"/>
                <a:gd name="T84" fmla="*/ 56 w 60"/>
                <a:gd name="T85" fmla="*/ 12 h 96"/>
                <a:gd name="T86" fmla="*/ 56 w 60"/>
                <a:gd name="T87" fmla="*/ 14 h 96"/>
                <a:gd name="T88" fmla="*/ 55 w 60"/>
                <a:gd name="T89" fmla="*/ 15 h 96"/>
                <a:gd name="T90" fmla="*/ 55 w 60"/>
                <a:gd name="T91" fmla="*/ 16 h 96"/>
                <a:gd name="T92" fmla="*/ 54 w 60"/>
                <a:gd name="T93" fmla="*/ 17 h 96"/>
                <a:gd name="T94" fmla="*/ 51 w 60"/>
                <a:gd name="T95" fmla="*/ 16 h 96"/>
                <a:gd name="T96" fmla="*/ 47 w 60"/>
                <a:gd name="T97" fmla="*/ 13 h 96"/>
                <a:gd name="T98" fmla="*/ 41 w 60"/>
                <a:gd name="T99" fmla="*/ 11 h 96"/>
                <a:gd name="T100" fmla="*/ 33 w 60"/>
                <a:gd name="T101" fmla="*/ 10 h 96"/>
                <a:gd name="T102" fmla="*/ 25 w 60"/>
                <a:gd name="T103" fmla="*/ 11 h 96"/>
                <a:gd name="T104" fmla="*/ 19 w 60"/>
                <a:gd name="T105" fmla="*/ 14 h 96"/>
                <a:gd name="T106" fmla="*/ 16 w 60"/>
                <a:gd name="T107" fmla="*/ 19 h 96"/>
                <a:gd name="T108" fmla="*/ 15 w 60"/>
                <a:gd name="T109" fmla="*/ 24 h 96"/>
                <a:gd name="T110" fmla="*/ 16 w 60"/>
                <a:gd name="T111" fmla="*/ 32 h 96"/>
                <a:gd name="T112" fmla="*/ 22 w 60"/>
                <a:gd name="T113" fmla="*/ 37 h 96"/>
                <a:gd name="T114" fmla="*/ 29 w 60"/>
                <a:gd name="T115" fmla="*/ 41 h 96"/>
                <a:gd name="T116" fmla="*/ 37 w 60"/>
                <a:gd name="T117" fmla="*/ 44 h 96"/>
                <a:gd name="T118" fmla="*/ 46 w 60"/>
                <a:gd name="T119" fmla="*/ 48 h 96"/>
                <a:gd name="T120" fmla="*/ 53 w 60"/>
                <a:gd name="T121" fmla="*/ 52 h 96"/>
                <a:gd name="T122" fmla="*/ 58 w 60"/>
                <a:gd name="T123" fmla="*/ 59 h 96"/>
                <a:gd name="T124" fmla="*/ 60 w 60"/>
                <a:gd name="T125" fmla="*/ 6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 h="96">
                  <a:moveTo>
                    <a:pt x="60" y="69"/>
                  </a:moveTo>
                  <a:cubicBezTo>
                    <a:pt x="60" y="73"/>
                    <a:pt x="59" y="77"/>
                    <a:pt x="58" y="80"/>
                  </a:cubicBezTo>
                  <a:cubicBezTo>
                    <a:pt x="56" y="83"/>
                    <a:pt x="54" y="86"/>
                    <a:pt x="51" y="89"/>
                  </a:cubicBezTo>
                  <a:cubicBezTo>
                    <a:pt x="48" y="91"/>
                    <a:pt x="45" y="93"/>
                    <a:pt x="41" y="94"/>
                  </a:cubicBezTo>
                  <a:cubicBezTo>
                    <a:pt x="37" y="95"/>
                    <a:pt x="32" y="96"/>
                    <a:pt x="27" y="96"/>
                  </a:cubicBezTo>
                  <a:cubicBezTo>
                    <a:pt x="24" y="96"/>
                    <a:pt x="21" y="96"/>
                    <a:pt x="19" y="95"/>
                  </a:cubicBezTo>
                  <a:cubicBezTo>
                    <a:pt x="16" y="95"/>
                    <a:pt x="13" y="94"/>
                    <a:pt x="11" y="93"/>
                  </a:cubicBezTo>
                  <a:cubicBezTo>
                    <a:pt x="9" y="92"/>
                    <a:pt x="7" y="92"/>
                    <a:pt x="6" y="91"/>
                  </a:cubicBezTo>
                  <a:cubicBezTo>
                    <a:pt x="4" y="90"/>
                    <a:pt x="3" y="89"/>
                    <a:pt x="2" y="89"/>
                  </a:cubicBezTo>
                  <a:cubicBezTo>
                    <a:pt x="1" y="88"/>
                    <a:pt x="1" y="87"/>
                    <a:pt x="1" y="86"/>
                  </a:cubicBezTo>
                  <a:cubicBezTo>
                    <a:pt x="0" y="85"/>
                    <a:pt x="0" y="84"/>
                    <a:pt x="0" y="82"/>
                  </a:cubicBezTo>
                  <a:cubicBezTo>
                    <a:pt x="0" y="81"/>
                    <a:pt x="0" y="81"/>
                    <a:pt x="0" y="80"/>
                  </a:cubicBezTo>
                  <a:cubicBezTo>
                    <a:pt x="0" y="79"/>
                    <a:pt x="1" y="79"/>
                    <a:pt x="1" y="78"/>
                  </a:cubicBezTo>
                  <a:cubicBezTo>
                    <a:pt x="1" y="78"/>
                    <a:pt x="1" y="78"/>
                    <a:pt x="2" y="77"/>
                  </a:cubicBezTo>
                  <a:cubicBezTo>
                    <a:pt x="2" y="77"/>
                    <a:pt x="2" y="77"/>
                    <a:pt x="3" y="77"/>
                  </a:cubicBezTo>
                  <a:cubicBezTo>
                    <a:pt x="3" y="77"/>
                    <a:pt x="4" y="77"/>
                    <a:pt x="6" y="78"/>
                  </a:cubicBezTo>
                  <a:cubicBezTo>
                    <a:pt x="7" y="79"/>
                    <a:pt x="9" y="80"/>
                    <a:pt x="11" y="81"/>
                  </a:cubicBezTo>
                  <a:cubicBezTo>
                    <a:pt x="13" y="82"/>
                    <a:pt x="15" y="83"/>
                    <a:pt x="18" y="84"/>
                  </a:cubicBezTo>
                  <a:cubicBezTo>
                    <a:pt x="21" y="85"/>
                    <a:pt x="24" y="86"/>
                    <a:pt x="28" y="86"/>
                  </a:cubicBezTo>
                  <a:cubicBezTo>
                    <a:pt x="31" y="86"/>
                    <a:pt x="34" y="85"/>
                    <a:pt x="36" y="85"/>
                  </a:cubicBezTo>
                  <a:cubicBezTo>
                    <a:pt x="39" y="84"/>
                    <a:pt x="41" y="83"/>
                    <a:pt x="43" y="82"/>
                  </a:cubicBezTo>
                  <a:cubicBezTo>
                    <a:pt x="45" y="80"/>
                    <a:pt x="46" y="79"/>
                    <a:pt x="47" y="77"/>
                  </a:cubicBezTo>
                  <a:cubicBezTo>
                    <a:pt x="48" y="75"/>
                    <a:pt x="49" y="72"/>
                    <a:pt x="49" y="70"/>
                  </a:cubicBezTo>
                  <a:cubicBezTo>
                    <a:pt x="49" y="67"/>
                    <a:pt x="48" y="65"/>
                    <a:pt x="47" y="63"/>
                  </a:cubicBezTo>
                  <a:cubicBezTo>
                    <a:pt x="45" y="61"/>
                    <a:pt x="44" y="59"/>
                    <a:pt x="42" y="58"/>
                  </a:cubicBezTo>
                  <a:cubicBezTo>
                    <a:pt x="39" y="56"/>
                    <a:pt x="37" y="55"/>
                    <a:pt x="34" y="54"/>
                  </a:cubicBezTo>
                  <a:cubicBezTo>
                    <a:pt x="32" y="53"/>
                    <a:pt x="29" y="52"/>
                    <a:pt x="26" y="51"/>
                  </a:cubicBezTo>
                  <a:cubicBezTo>
                    <a:pt x="23" y="50"/>
                    <a:pt x="20" y="48"/>
                    <a:pt x="18" y="47"/>
                  </a:cubicBezTo>
                  <a:cubicBezTo>
                    <a:pt x="15" y="46"/>
                    <a:pt x="12" y="44"/>
                    <a:pt x="10" y="42"/>
                  </a:cubicBezTo>
                  <a:cubicBezTo>
                    <a:pt x="8" y="40"/>
                    <a:pt x="7" y="38"/>
                    <a:pt x="5" y="35"/>
                  </a:cubicBezTo>
                  <a:cubicBezTo>
                    <a:pt x="4" y="32"/>
                    <a:pt x="3" y="29"/>
                    <a:pt x="3" y="25"/>
                  </a:cubicBezTo>
                  <a:cubicBezTo>
                    <a:pt x="3" y="22"/>
                    <a:pt x="4" y="19"/>
                    <a:pt x="5" y="16"/>
                  </a:cubicBezTo>
                  <a:cubicBezTo>
                    <a:pt x="6" y="13"/>
                    <a:pt x="8" y="10"/>
                    <a:pt x="10" y="8"/>
                  </a:cubicBezTo>
                  <a:cubicBezTo>
                    <a:pt x="13" y="6"/>
                    <a:pt x="16" y="4"/>
                    <a:pt x="20" y="2"/>
                  </a:cubicBezTo>
                  <a:cubicBezTo>
                    <a:pt x="24" y="1"/>
                    <a:pt x="28" y="0"/>
                    <a:pt x="33" y="0"/>
                  </a:cubicBezTo>
                  <a:cubicBezTo>
                    <a:pt x="36" y="0"/>
                    <a:pt x="38" y="0"/>
                    <a:pt x="40" y="1"/>
                  </a:cubicBezTo>
                  <a:cubicBezTo>
                    <a:pt x="42" y="1"/>
                    <a:pt x="44" y="2"/>
                    <a:pt x="46" y="2"/>
                  </a:cubicBezTo>
                  <a:cubicBezTo>
                    <a:pt x="48" y="3"/>
                    <a:pt x="49" y="3"/>
                    <a:pt x="51" y="4"/>
                  </a:cubicBezTo>
                  <a:cubicBezTo>
                    <a:pt x="52" y="5"/>
                    <a:pt x="53" y="5"/>
                    <a:pt x="54" y="6"/>
                  </a:cubicBezTo>
                  <a:cubicBezTo>
                    <a:pt x="54" y="6"/>
                    <a:pt x="55" y="7"/>
                    <a:pt x="55" y="7"/>
                  </a:cubicBezTo>
                  <a:cubicBezTo>
                    <a:pt x="55" y="8"/>
                    <a:pt x="55" y="8"/>
                    <a:pt x="56" y="8"/>
                  </a:cubicBezTo>
                  <a:cubicBezTo>
                    <a:pt x="56" y="9"/>
                    <a:pt x="56" y="9"/>
                    <a:pt x="56" y="10"/>
                  </a:cubicBezTo>
                  <a:cubicBezTo>
                    <a:pt x="56" y="10"/>
                    <a:pt x="56" y="11"/>
                    <a:pt x="56" y="12"/>
                  </a:cubicBezTo>
                  <a:cubicBezTo>
                    <a:pt x="56" y="13"/>
                    <a:pt x="56" y="13"/>
                    <a:pt x="56" y="14"/>
                  </a:cubicBezTo>
                  <a:cubicBezTo>
                    <a:pt x="56" y="14"/>
                    <a:pt x="55" y="15"/>
                    <a:pt x="55" y="15"/>
                  </a:cubicBezTo>
                  <a:cubicBezTo>
                    <a:pt x="55" y="16"/>
                    <a:pt x="55" y="16"/>
                    <a:pt x="55" y="16"/>
                  </a:cubicBezTo>
                  <a:cubicBezTo>
                    <a:pt x="54" y="17"/>
                    <a:pt x="54" y="17"/>
                    <a:pt x="54" y="17"/>
                  </a:cubicBezTo>
                  <a:cubicBezTo>
                    <a:pt x="53" y="17"/>
                    <a:pt x="52" y="16"/>
                    <a:pt x="51" y="16"/>
                  </a:cubicBezTo>
                  <a:cubicBezTo>
                    <a:pt x="50" y="15"/>
                    <a:pt x="49" y="14"/>
                    <a:pt x="47" y="13"/>
                  </a:cubicBezTo>
                  <a:cubicBezTo>
                    <a:pt x="45" y="13"/>
                    <a:pt x="43" y="12"/>
                    <a:pt x="41" y="11"/>
                  </a:cubicBezTo>
                  <a:cubicBezTo>
                    <a:pt x="39" y="10"/>
                    <a:pt x="36" y="10"/>
                    <a:pt x="33" y="10"/>
                  </a:cubicBezTo>
                  <a:cubicBezTo>
                    <a:pt x="30" y="10"/>
                    <a:pt x="27" y="10"/>
                    <a:pt x="25" y="11"/>
                  </a:cubicBezTo>
                  <a:cubicBezTo>
                    <a:pt x="22" y="12"/>
                    <a:pt x="21" y="13"/>
                    <a:pt x="19" y="14"/>
                  </a:cubicBezTo>
                  <a:cubicBezTo>
                    <a:pt x="18" y="15"/>
                    <a:pt x="16" y="17"/>
                    <a:pt x="16" y="19"/>
                  </a:cubicBezTo>
                  <a:cubicBezTo>
                    <a:pt x="15" y="20"/>
                    <a:pt x="15" y="22"/>
                    <a:pt x="15" y="24"/>
                  </a:cubicBezTo>
                  <a:cubicBezTo>
                    <a:pt x="15" y="27"/>
                    <a:pt x="15" y="30"/>
                    <a:pt x="16" y="32"/>
                  </a:cubicBezTo>
                  <a:cubicBezTo>
                    <a:pt x="18" y="34"/>
                    <a:pt x="20" y="35"/>
                    <a:pt x="22" y="37"/>
                  </a:cubicBezTo>
                  <a:cubicBezTo>
                    <a:pt x="24" y="38"/>
                    <a:pt x="26" y="39"/>
                    <a:pt x="29" y="41"/>
                  </a:cubicBezTo>
                  <a:cubicBezTo>
                    <a:pt x="32" y="42"/>
                    <a:pt x="35" y="43"/>
                    <a:pt x="37" y="44"/>
                  </a:cubicBezTo>
                  <a:cubicBezTo>
                    <a:pt x="40" y="45"/>
                    <a:pt x="43" y="46"/>
                    <a:pt x="46" y="48"/>
                  </a:cubicBezTo>
                  <a:cubicBezTo>
                    <a:pt x="49" y="49"/>
                    <a:pt x="51" y="50"/>
                    <a:pt x="53" y="52"/>
                  </a:cubicBezTo>
                  <a:cubicBezTo>
                    <a:pt x="55" y="54"/>
                    <a:pt x="57" y="57"/>
                    <a:pt x="58" y="59"/>
                  </a:cubicBezTo>
                  <a:cubicBezTo>
                    <a:pt x="60" y="62"/>
                    <a:pt x="60" y="65"/>
                    <a:pt x="60" y="69"/>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62" name="Freeform 17"/>
            <p:cNvSpPr>
              <a:spLocks/>
            </p:cNvSpPr>
            <p:nvPr/>
          </p:nvSpPr>
          <p:spPr bwMode="auto">
            <a:xfrm>
              <a:off x="5432410" y="5711825"/>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55B3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3" name="Freeform 18"/>
            <p:cNvSpPr>
              <a:spLocks/>
            </p:cNvSpPr>
            <p:nvPr/>
          </p:nvSpPr>
          <p:spPr bwMode="auto">
            <a:xfrm>
              <a:off x="5432410" y="5711825"/>
              <a:ext cx="136092" cy="153678"/>
            </a:xfrm>
            <a:custGeom>
              <a:avLst/>
              <a:gdLst>
                <a:gd name="T0" fmla="*/ 86 w 86"/>
                <a:gd name="T1" fmla="*/ 99 h 99"/>
                <a:gd name="T2" fmla="*/ 86 w 86"/>
                <a:gd name="T3" fmla="*/ 0 h 99"/>
                <a:gd name="T4" fmla="*/ 0 w 86"/>
                <a:gd name="T5" fmla="*/ 50 h 99"/>
              </a:gdLst>
              <a:ahLst/>
              <a:cxnLst>
                <a:cxn ang="0">
                  <a:pos x="T0" y="T1"/>
                </a:cxn>
                <a:cxn ang="0">
                  <a:pos x="T2" y="T3"/>
                </a:cxn>
                <a:cxn ang="0">
                  <a:pos x="T4" y="T5"/>
                </a:cxn>
              </a:cxnLst>
              <a:rect l="0" t="0" r="r" b="b"/>
              <a:pathLst>
                <a:path w="86" h="99">
                  <a:moveTo>
                    <a:pt x="86" y="99"/>
                  </a:moveTo>
                  <a:lnTo>
                    <a:pt x="86" y="0"/>
                  </a:lnTo>
                  <a:lnTo>
                    <a:pt x="0" y="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4" name="Freeform 19"/>
            <p:cNvSpPr>
              <a:spLocks/>
            </p:cNvSpPr>
            <p:nvPr/>
          </p:nvSpPr>
          <p:spPr bwMode="auto">
            <a:xfrm>
              <a:off x="5427663" y="5804963"/>
              <a:ext cx="136092" cy="152125"/>
            </a:xfrm>
            <a:custGeom>
              <a:avLst/>
              <a:gdLst>
                <a:gd name="T0" fmla="*/ 0 w 86"/>
                <a:gd name="T1" fmla="*/ 0 h 98"/>
                <a:gd name="T2" fmla="*/ 0 w 86"/>
                <a:gd name="T3" fmla="*/ 98 h 98"/>
                <a:gd name="T4" fmla="*/ 86 w 86"/>
                <a:gd name="T5" fmla="*/ 48 h 98"/>
                <a:gd name="T6" fmla="*/ 86 w 86"/>
                <a:gd name="T7" fmla="*/ 48 h 98"/>
                <a:gd name="T8" fmla="*/ 0 w 86"/>
                <a:gd name="T9" fmla="*/ 0 h 98"/>
              </a:gdLst>
              <a:ahLst/>
              <a:cxnLst>
                <a:cxn ang="0">
                  <a:pos x="T0" y="T1"/>
                </a:cxn>
                <a:cxn ang="0">
                  <a:pos x="T2" y="T3"/>
                </a:cxn>
                <a:cxn ang="0">
                  <a:pos x="T4" y="T5"/>
                </a:cxn>
                <a:cxn ang="0">
                  <a:pos x="T6" y="T7"/>
                </a:cxn>
                <a:cxn ang="0">
                  <a:pos x="T8" y="T9"/>
                </a:cxn>
              </a:cxnLst>
              <a:rect l="0" t="0" r="r" b="b"/>
              <a:pathLst>
                <a:path w="86" h="98">
                  <a:moveTo>
                    <a:pt x="0" y="0"/>
                  </a:moveTo>
                  <a:lnTo>
                    <a:pt x="0" y="98"/>
                  </a:lnTo>
                  <a:lnTo>
                    <a:pt x="86" y="48"/>
                  </a:lnTo>
                  <a:lnTo>
                    <a:pt x="86" y="48"/>
                  </a:lnTo>
                  <a:lnTo>
                    <a:pt x="0" y="0"/>
                  </a:lnTo>
                  <a:close/>
                </a:path>
              </a:pathLst>
            </a:custGeom>
            <a:solidFill>
              <a:srgbClr val="F39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5" name="Freeform 20"/>
            <p:cNvSpPr>
              <a:spLocks/>
            </p:cNvSpPr>
            <p:nvPr/>
          </p:nvSpPr>
          <p:spPr bwMode="auto">
            <a:xfrm>
              <a:off x="5432410" y="5894996"/>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E83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66" name="Freeform 21"/>
            <p:cNvSpPr>
              <a:spLocks/>
            </p:cNvSpPr>
            <p:nvPr/>
          </p:nvSpPr>
          <p:spPr bwMode="auto">
            <a:xfrm>
              <a:off x="5582745" y="5711825"/>
              <a:ext cx="136092" cy="153678"/>
            </a:xfrm>
            <a:custGeom>
              <a:avLst/>
              <a:gdLst>
                <a:gd name="T0" fmla="*/ 86 w 86"/>
                <a:gd name="T1" fmla="*/ 50 h 99"/>
                <a:gd name="T2" fmla="*/ 0 w 86"/>
                <a:gd name="T3" fmla="*/ 0 h 99"/>
                <a:gd name="T4" fmla="*/ 0 w 86"/>
                <a:gd name="T5" fmla="*/ 99 h 99"/>
                <a:gd name="T6" fmla="*/ 86 w 86"/>
                <a:gd name="T7" fmla="*/ 50 h 99"/>
              </a:gdLst>
              <a:ahLst/>
              <a:cxnLst>
                <a:cxn ang="0">
                  <a:pos x="T0" y="T1"/>
                </a:cxn>
                <a:cxn ang="0">
                  <a:pos x="T2" y="T3"/>
                </a:cxn>
                <a:cxn ang="0">
                  <a:pos x="T4" y="T5"/>
                </a:cxn>
                <a:cxn ang="0">
                  <a:pos x="T6" y="T7"/>
                </a:cxn>
              </a:cxnLst>
              <a:rect l="0" t="0" r="r" b="b"/>
              <a:pathLst>
                <a:path w="86" h="99">
                  <a:moveTo>
                    <a:pt x="86" y="50"/>
                  </a:moveTo>
                  <a:lnTo>
                    <a:pt x="0" y="0"/>
                  </a:lnTo>
                  <a:lnTo>
                    <a:pt x="0" y="99"/>
                  </a:lnTo>
                  <a:lnTo>
                    <a:pt x="86" y="50"/>
                  </a:lnTo>
                  <a:close/>
                </a:path>
              </a:pathLst>
            </a:custGeom>
            <a:solidFill>
              <a:srgbClr val="00A0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pPr algn="ctr"/>
            <a:r>
              <a:rPr lang="he-IL" altLang="ko-KR" sz="3200" dirty="0">
                <a:latin typeface="Microsoft Sans Serif" panose="020B0604020202020204" pitchFamily="34" charset="0"/>
                <a:ea typeface="Microsoft Sans Serif" panose="020B0604020202020204" pitchFamily="34" charset="0"/>
                <a:cs typeface="Microsoft Sans Serif" panose="020B0604020202020204" pitchFamily="34" charset="0"/>
              </a:rPr>
              <a:t>שוק חברות התעופה </a:t>
            </a:r>
            <a:endParaRPr lang="ko-KR" altLang="en-US" sz="3200" dirty="0">
              <a:latin typeface="Microsoft Sans Serif" panose="020B0604020202020204" pitchFamily="34" charset="0"/>
              <a:cs typeface="Microsoft Sans Serif" panose="020B0604020202020204" pitchFamily="34" charset="0"/>
            </a:endParaRPr>
          </a:p>
        </p:txBody>
      </p:sp>
      <p:sp>
        <p:nvSpPr>
          <p:cNvPr id="37" name="내용 개체 틀 36"/>
          <p:cNvSpPr>
            <a:spLocks noGrp="1"/>
          </p:cNvSpPr>
          <p:nvPr>
            <p:ph idx="1"/>
          </p:nvPr>
        </p:nvSpPr>
        <p:spPr/>
        <p:txBody>
          <a:bodyPr/>
          <a:lstStyle/>
          <a:p>
            <a:pPr algn="r" rtl="1"/>
            <a:r>
              <a:rPr lang="he-IL" sz="2400" b="1" i="0" u="sng" dirty="0">
                <a:solidFill>
                  <a:schemeClr val="tx1"/>
                </a:solidFill>
                <a:cs typeface="+mj-cs"/>
              </a:rPr>
              <a:t>מטרה:</a:t>
            </a:r>
            <a:r>
              <a:rPr lang="en-US" sz="2400" b="1" i="0" u="sng" dirty="0">
                <a:solidFill>
                  <a:schemeClr val="tx1"/>
                </a:solidFill>
                <a:cs typeface="+mj-cs"/>
              </a:rPr>
              <a:t> </a:t>
            </a:r>
            <a:r>
              <a:rPr lang="he-IL" sz="2400" i="0" dirty="0">
                <a:solidFill>
                  <a:schemeClr val="tx1"/>
                </a:solidFill>
                <a:cs typeface="+mj-cs"/>
              </a:rPr>
              <a:t>לבצע פרדיקציה על מניות של החברה </a:t>
            </a:r>
            <a:r>
              <a:rPr lang="en-US" sz="2400" i="0" dirty="0">
                <a:solidFill>
                  <a:schemeClr val="tx1"/>
                </a:solidFill>
                <a:cs typeface="+mj-cs"/>
              </a:rPr>
              <a:t>American Airlines</a:t>
            </a:r>
            <a:r>
              <a:rPr lang="he-IL" sz="2400" i="0" dirty="0">
                <a:solidFill>
                  <a:schemeClr val="tx1"/>
                </a:solidFill>
                <a:cs typeface="+mj-cs"/>
              </a:rPr>
              <a:t> לטווח של בין יום לחודש (נבצע כמה בדיקות).</a:t>
            </a:r>
          </a:p>
          <a:p>
            <a:pPr marL="0" indent="0" algn="r" rtl="1">
              <a:buNone/>
            </a:pPr>
            <a:r>
              <a:rPr lang="he-IL" sz="2400" i="0" dirty="0">
                <a:solidFill>
                  <a:schemeClr val="tx1"/>
                </a:solidFill>
                <a:cs typeface="+mj-cs"/>
              </a:rPr>
              <a:t>נתונים </a:t>
            </a:r>
            <a:r>
              <a:rPr lang="he-IL" sz="2400" b="1" i="0" dirty="0">
                <a:solidFill>
                  <a:schemeClr val="tx1"/>
                </a:solidFill>
                <a:cs typeface="+mj-cs"/>
              </a:rPr>
              <a:t>יומיים</a:t>
            </a:r>
            <a:r>
              <a:rPr lang="he-IL" sz="2400" i="0" dirty="0">
                <a:solidFill>
                  <a:schemeClr val="tx1"/>
                </a:solidFill>
                <a:cs typeface="+mj-cs"/>
              </a:rPr>
              <a:t> נלקחו מ</a:t>
            </a:r>
            <a:r>
              <a:rPr lang="en-US" sz="2400" i="0" dirty="0">
                <a:solidFill>
                  <a:srgbClr val="0000FF"/>
                </a:solidFill>
                <a:cs typeface="+mj-cs"/>
                <a:hlinkClick r:id="rId3">
                  <a:extLst>
                    <a:ext uri="{A12FA001-AC4F-418D-AE19-62706E023703}">
                      <ahyp:hlinkClr xmlns:ahyp="http://schemas.microsoft.com/office/drawing/2018/hyperlinkcolor" val="tx"/>
                    </a:ext>
                  </a:extLst>
                </a:hlinkClick>
              </a:rPr>
              <a:t>Yahoo Finance</a:t>
            </a:r>
            <a:r>
              <a:rPr lang="en-AE" sz="2400" i="0" dirty="0">
                <a:solidFill>
                  <a:schemeClr val="tx1"/>
                </a:solidFill>
                <a:cs typeface="+mj-cs"/>
                <a:hlinkClick r:id="rId3">
                  <a:extLst>
                    <a:ext uri="{A12FA001-AC4F-418D-AE19-62706E023703}">
                      <ahyp:hlinkClr xmlns:ahyp="http://schemas.microsoft.com/office/drawing/2018/hyperlinkcolor" val="tx"/>
                    </a:ext>
                  </a:extLst>
                </a:hlinkClick>
              </a:rPr>
              <a:t>: AAL</a:t>
            </a:r>
            <a:r>
              <a:rPr lang="he-IL" sz="2400" i="0" dirty="0">
                <a:solidFill>
                  <a:schemeClr val="tx1"/>
                </a:solidFill>
                <a:cs typeface="+mj-cs"/>
              </a:rPr>
              <a:t>.</a:t>
            </a:r>
          </a:p>
          <a:p>
            <a:pPr marL="0" indent="0" algn="r" rtl="1">
              <a:buNone/>
            </a:pPr>
            <a:endParaRPr lang="he-IL" sz="2400" i="0" dirty="0">
              <a:solidFill>
                <a:schemeClr val="tx1"/>
              </a:solidFill>
              <a:cs typeface="+mj-cs"/>
            </a:endParaRPr>
          </a:p>
          <a:p>
            <a:endParaRPr lang="en-US" altLang="ko-KR" dirty="0"/>
          </a:p>
        </p:txBody>
      </p:sp>
      <p:pic>
        <p:nvPicPr>
          <p:cNvPr id="3" name="Picture 2">
            <a:extLst>
              <a:ext uri="{FF2B5EF4-FFF2-40B4-BE49-F238E27FC236}">
                <a16:creationId xmlns:a16="http://schemas.microsoft.com/office/drawing/2014/main" id="{FAC47BE8-F579-0B07-862C-ABF305C51716}"/>
              </a:ext>
            </a:extLst>
          </p:cNvPr>
          <p:cNvPicPr>
            <a:picLocks noChangeAspect="1"/>
          </p:cNvPicPr>
          <p:nvPr/>
        </p:nvPicPr>
        <p:blipFill>
          <a:blip r:embed="rId4"/>
          <a:stretch>
            <a:fillRect/>
          </a:stretch>
        </p:blipFill>
        <p:spPr>
          <a:xfrm>
            <a:off x="1210041" y="2665059"/>
            <a:ext cx="6773514" cy="370141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4850445" y="147962"/>
            <a:ext cx="3969335" cy="954107"/>
          </a:xfrm>
          <a:prstGeom prst="rect">
            <a:avLst/>
          </a:prstGeom>
          <a:noFill/>
        </p:spPr>
        <p:txBody>
          <a:bodyPr wrap="square" rtlCol="0" anchor="ctr">
            <a:spAutoFit/>
          </a:bodyPr>
          <a:lstStyle/>
          <a:p>
            <a:pPr algn="ctr"/>
            <a:r>
              <a:rPr lang="he-IL" sz="2800" b="1" dirty="0">
                <a:latin typeface="Microsoft Sans Serif" panose="020B0604020202020204" pitchFamily="34" charset="0"/>
                <a:ea typeface="Microsoft Sans Serif" panose="020B0604020202020204" pitchFamily="34" charset="0"/>
                <a:cs typeface="Microsoft Sans Serif" panose="020B0604020202020204" pitchFamily="34" charset="0"/>
              </a:rPr>
              <a:t>משתנים שיכולים להשפיע ומאמרים שתומכים בהם</a:t>
            </a:r>
            <a:endParaRPr lang="ko-KR" altLang="en-US" sz="2800" b="1" dirty="0">
              <a:solidFill>
                <a:schemeClr val="tx1">
                  <a:lumMod val="65000"/>
                  <a:lumOff val="35000"/>
                </a:schemeClr>
              </a:solidFill>
              <a:latin typeface="Microsoft Sans Serif" panose="020B0604020202020204" pitchFamily="34" charset="0"/>
              <a:ea typeface="맑은 고딕" pitchFamily="50" charset="-127"/>
              <a:cs typeface="Microsoft Sans Serif" panose="020B0604020202020204" pitchFamily="34" charset="0"/>
            </a:endParaRPr>
          </a:p>
        </p:txBody>
      </p:sp>
      <p:grpSp>
        <p:nvGrpSpPr>
          <p:cNvPr id="2" name="그룹 1"/>
          <p:cNvGrpSpPr/>
          <p:nvPr/>
        </p:nvGrpSpPr>
        <p:grpSpPr>
          <a:xfrm>
            <a:off x="3939782" y="2240448"/>
            <a:ext cx="4839763" cy="765577"/>
            <a:chOff x="4667906" y="1661855"/>
            <a:chExt cx="4839763" cy="765577"/>
          </a:xfrm>
        </p:grpSpPr>
        <p:sp>
          <p:nvSpPr>
            <p:cNvPr id="87" name="Text Box 5"/>
            <p:cNvSpPr txBox="1">
              <a:spLocks noChangeArrowheads="1"/>
            </p:cNvSpPr>
            <p:nvPr/>
          </p:nvSpPr>
          <p:spPr bwMode="auto">
            <a:xfrm>
              <a:off x="5220529" y="1683425"/>
              <a:ext cx="2952750" cy="338554"/>
            </a:xfrm>
            <a:prstGeom prst="rect">
              <a:avLst/>
            </a:prstGeom>
            <a:noFill/>
            <a:ln w="9525">
              <a:noFill/>
              <a:miter lim="800000"/>
              <a:headEnd/>
              <a:tailEnd/>
            </a:ln>
          </p:spPr>
          <p:txBody>
            <a:bodyPr>
              <a:spAutoFit/>
            </a:bodyPr>
            <a:lstStyle/>
            <a:p>
              <a:pPr>
                <a:defRPr/>
              </a:pPr>
              <a:r>
                <a:rPr lang="he-IL" sz="1600" b="1" dirty="0">
                  <a:latin typeface="Microsoft Sans Serif" panose="020B0604020202020204" pitchFamily="34" charset="0"/>
                  <a:ea typeface="Microsoft Sans Serif" panose="020B0604020202020204" pitchFamily="34" charset="0"/>
                  <a:cs typeface="Microsoft Sans Serif" panose="020B0604020202020204" pitchFamily="34" charset="0"/>
                </a:rPr>
                <a:t>מחירי דלק מטוסים</a:t>
              </a:r>
              <a:endParaRPr lang="en-US" altLang="ko-KR" sz="1600" b="1" dirty="0">
                <a:solidFill>
                  <a:schemeClr val="tx1">
                    <a:lumMod val="65000"/>
                    <a:lumOff val="3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
          <p:nvSpPr>
            <p:cNvPr id="88" name="Text Box 11"/>
            <p:cNvSpPr txBox="1">
              <a:spLocks noChangeArrowheads="1"/>
            </p:cNvSpPr>
            <p:nvPr/>
          </p:nvSpPr>
          <p:spPr bwMode="auto">
            <a:xfrm>
              <a:off x="5255055" y="2025142"/>
              <a:ext cx="4252614" cy="402290"/>
            </a:xfrm>
            <a:prstGeom prst="rect">
              <a:avLst/>
            </a:prstGeom>
            <a:noFill/>
            <a:ln w="9525">
              <a:noFill/>
              <a:miter lim="800000"/>
              <a:headEnd/>
              <a:tailEnd/>
            </a:ln>
            <a:effectLst/>
          </p:spPr>
          <p:txBody>
            <a:bodyPr wrap="square" anchor="ctr">
              <a:spAutoFit/>
            </a:bodyPr>
            <a:lstStyle/>
            <a:p>
              <a:pPr>
                <a:lnSpc>
                  <a:spcPts val="1200"/>
                </a:lnSpc>
                <a:defRPr/>
              </a:pPr>
              <a:r>
                <a:rPr lang="he-IL" sz="1200" dirty="0"/>
                <a:t>– </a:t>
              </a:r>
              <a:r>
                <a:rPr lang="en-US" sz="1200" dirty="0" err="1"/>
                <a:t>Kristjanpoller</a:t>
              </a:r>
              <a:r>
                <a:rPr lang="en-US" sz="1200" dirty="0"/>
                <a:t>, W. D., &amp; Concha, D. (2016). Impact of fuel price fluctuations on airline stock returns. Applied Energy, 178, 496-504.</a:t>
              </a:r>
              <a:endParaRPr lang="en-US" altLang="ko-KR" sz="1200" dirty="0">
                <a:solidFill>
                  <a:schemeClr val="bg1">
                    <a:lumMod val="65000"/>
                  </a:schemeClr>
                </a:solidFill>
                <a:latin typeface="+mj-lt"/>
                <a:ea typeface="맑은 고딕" pitchFamily="50" charset="-127"/>
                <a:cs typeface="굴림" pitchFamily="50" charset="-127"/>
              </a:endParaRPr>
            </a:p>
          </p:txBody>
        </p:sp>
        <p:sp>
          <p:nvSpPr>
            <p:cNvPr id="89" name="TextBox 13"/>
            <p:cNvSpPr txBox="1">
              <a:spLocks noChangeArrowheads="1"/>
            </p:cNvSpPr>
            <p:nvPr/>
          </p:nvSpPr>
          <p:spPr bwMode="auto">
            <a:xfrm>
              <a:off x="4667906" y="1661855"/>
              <a:ext cx="524503" cy="477054"/>
            </a:xfrm>
            <a:prstGeom prst="rect">
              <a:avLst/>
            </a:prstGeom>
            <a:noFill/>
            <a:ln w="9525">
              <a:noFill/>
              <a:miter lim="800000"/>
              <a:headEnd/>
              <a:tailEnd/>
            </a:ln>
          </p:spPr>
          <p:txBody>
            <a:bodyPr wrap="none">
              <a:spAutoFit/>
            </a:bodyPr>
            <a:lstStyle/>
            <a:p>
              <a:r>
                <a:rPr lang="en-US" altLang="ko-KR" sz="2500" b="1" dirty="0">
                  <a:solidFill>
                    <a:srgbClr val="E66D56"/>
                  </a:solidFill>
                  <a:latin typeface="+mj-lt"/>
                  <a:ea typeface="맑은 고딕" pitchFamily="50" charset="-127"/>
                </a:rPr>
                <a:t>02</a:t>
              </a:r>
              <a:endParaRPr lang="ko-KR" altLang="en-US" sz="2500" b="1" dirty="0">
                <a:solidFill>
                  <a:srgbClr val="E66D56"/>
                </a:solidFill>
                <a:latin typeface="Calibri (Headings"/>
                <a:ea typeface="맑은 고딕" pitchFamily="50" charset="-127"/>
              </a:endParaRPr>
            </a:p>
          </p:txBody>
        </p:sp>
      </p:grpSp>
      <p:grpSp>
        <p:nvGrpSpPr>
          <p:cNvPr id="8" name="그룹 1">
            <a:extLst>
              <a:ext uri="{FF2B5EF4-FFF2-40B4-BE49-F238E27FC236}">
                <a16:creationId xmlns:a16="http://schemas.microsoft.com/office/drawing/2014/main" id="{F669AA30-BB8D-A47A-22AB-ED3DDD785DD8}"/>
              </a:ext>
            </a:extLst>
          </p:cNvPr>
          <p:cNvGrpSpPr/>
          <p:nvPr/>
        </p:nvGrpSpPr>
        <p:grpSpPr>
          <a:xfrm>
            <a:off x="4572000" y="1209619"/>
            <a:ext cx="4370557" cy="1130750"/>
            <a:chOff x="4652297" y="1661855"/>
            <a:chExt cx="4370557" cy="1130750"/>
          </a:xfrm>
        </p:grpSpPr>
        <p:sp>
          <p:nvSpPr>
            <p:cNvPr id="9" name="Text Box 5">
              <a:extLst>
                <a:ext uri="{FF2B5EF4-FFF2-40B4-BE49-F238E27FC236}">
                  <a16:creationId xmlns:a16="http://schemas.microsoft.com/office/drawing/2014/main" id="{2227E30E-1EC1-3011-C9D8-F9146D755989}"/>
                </a:ext>
              </a:extLst>
            </p:cNvPr>
            <p:cNvSpPr txBox="1">
              <a:spLocks noChangeArrowheads="1"/>
            </p:cNvSpPr>
            <p:nvPr/>
          </p:nvSpPr>
          <p:spPr bwMode="auto">
            <a:xfrm>
              <a:off x="5220529" y="1683425"/>
              <a:ext cx="2952750" cy="338554"/>
            </a:xfrm>
            <a:prstGeom prst="rect">
              <a:avLst/>
            </a:prstGeom>
            <a:noFill/>
            <a:ln w="9525">
              <a:noFill/>
              <a:miter lim="800000"/>
              <a:headEnd/>
              <a:tailEnd/>
            </a:ln>
          </p:spPr>
          <p:txBody>
            <a:bodyPr>
              <a:spAutoFit/>
            </a:bodyPr>
            <a:lstStyle/>
            <a:p>
              <a:pPr>
                <a:defRPr/>
              </a:pPr>
              <a:r>
                <a:rPr lang="he-IL" sz="1600" b="1" dirty="0">
                  <a:latin typeface="Microsoft Sans Serif" panose="020B0604020202020204" pitchFamily="34" charset="0"/>
                  <a:ea typeface="Microsoft Sans Serif" panose="020B0604020202020204" pitchFamily="34" charset="0"/>
                  <a:cs typeface="Microsoft Sans Serif" panose="020B0604020202020204" pitchFamily="34" charset="0"/>
                </a:rPr>
                <a:t>מחירי נפט גולמי</a:t>
              </a:r>
              <a:endParaRPr lang="en-US" altLang="ko-KR" sz="1600" b="1" dirty="0">
                <a:solidFill>
                  <a:schemeClr val="tx1">
                    <a:lumMod val="65000"/>
                    <a:lumOff val="3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
          <p:nvSpPr>
            <p:cNvPr id="10" name="Text Box 11">
              <a:extLst>
                <a:ext uri="{FF2B5EF4-FFF2-40B4-BE49-F238E27FC236}">
                  <a16:creationId xmlns:a16="http://schemas.microsoft.com/office/drawing/2014/main" id="{C5667AFE-90C8-17A3-795A-81AB10BF6A95}"/>
                </a:ext>
              </a:extLst>
            </p:cNvPr>
            <p:cNvSpPr txBox="1">
              <a:spLocks noChangeArrowheads="1"/>
            </p:cNvSpPr>
            <p:nvPr/>
          </p:nvSpPr>
          <p:spPr bwMode="auto">
            <a:xfrm>
              <a:off x="4652297" y="2075806"/>
              <a:ext cx="4370557" cy="716799"/>
            </a:xfrm>
            <a:prstGeom prst="rect">
              <a:avLst/>
            </a:prstGeom>
            <a:noFill/>
            <a:ln w="9525">
              <a:noFill/>
              <a:miter lim="800000"/>
              <a:headEnd/>
              <a:tailEnd/>
            </a:ln>
            <a:effectLst/>
          </p:spPr>
          <p:txBody>
            <a:bodyPr wrap="square" anchor="ctr">
              <a:spAutoFit/>
            </a:bodyPr>
            <a:lstStyle/>
            <a:p>
              <a:pPr>
                <a:lnSpc>
                  <a:spcPts val="1200"/>
                </a:lnSpc>
                <a:defRPr/>
              </a:pPr>
              <a:r>
                <a:rPr lang="en-US" sz="1200" dirty="0"/>
                <a:t>Choi, J. W., &amp; Choi, Y. (2023). A Study of Prediction of Airline Stock Price through Oil Price with Long Short-Term Memory Model. International Journal of Advanced Computer Science and Applications, 14(5).‏</a:t>
              </a:r>
              <a:endParaRPr lang="he-IL" sz="1200" dirty="0"/>
            </a:p>
            <a:p>
              <a:pPr>
                <a:lnSpc>
                  <a:spcPts val="1200"/>
                </a:lnSpc>
                <a:defRPr/>
              </a:pPr>
              <a:endParaRPr lang="en-US" altLang="ko-KR" sz="1400" dirty="0">
                <a:solidFill>
                  <a:schemeClr val="bg1">
                    <a:lumMod val="65000"/>
                  </a:schemeClr>
                </a:solidFill>
                <a:latin typeface="+mj-lt"/>
                <a:ea typeface="맑은 고딕" pitchFamily="50" charset="-127"/>
                <a:cs typeface="굴림" pitchFamily="50" charset="-127"/>
              </a:endParaRPr>
            </a:p>
          </p:txBody>
        </p:sp>
        <p:sp>
          <p:nvSpPr>
            <p:cNvPr id="11" name="TextBox 13">
              <a:extLst>
                <a:ext uri="{FF2B5EF4-FFF2-40B4-BE49-F238E27FC236}">
                  <a16:creationId xmlns:a16="http://schemas.microsoft.com/office/drawing/2014/main" id="{2B6AF7B2-61B4-994D-D494-382CBAF76266}"/>
                </a:ext>
              </a:extLst>
            </p:cNvPr>
            <p:cNvSpPr txBox="1">
              <a:spLocks noChangeArrowheads="1"/>
            </p:cNvSpPr>
            <p:nvPr/>
          </p:nvSpPr>
          <p:spPr bwMode="auto">
            <a:xfrm>
              <a:off x="4667906" y="1661855"/>
              <a:ext cx="508473" cy="477054"/>
            </a:xfrm>
            <a:prstGeom prst="rect">
              <a:avLst/>
            </a:prstGeom>
            <a:noFill/>
            <a:ln w="9525">
              <a:noFill/>
              <a:miter lim="800000"/>
              <a:headEnd/>
              <a:tailEnd/>
            </a:ln>
          </p:spPr>
          <p:txBody>
            <a:bodyPr wrap="none">
              <a:spAutoFit/>
            </a:bodyPr>
            <a:lstStyle/>
            <a:p>
              <a:r>
                <a:rPr lang="en-US" altLang="ko-KR" sz="2500" b="1" dirty="0">
                  <a:solidFill>
                    <a:srgbClr val="E66D56"/>
                  </a:solidFill>
                  <a:latin typeface="+mj-lt"/>
                  <a:ea typeface="맑은 고딕" pitchFamily="50" charset="-127"/>
                </a:rPr>
                <a:t>01</a:t>
              </a:r>
              <a:endParaRPr lang="ko-KR" altLang="en-US" sz="2500" b="1" dirty="0">
                <a:solidFill>
                  <a:srgbClr val="E66D56"/>
                </a:solidFill>
                <a:latin typeface="+mj-lt"/>
                <a:ea typeface="맑은 고딕" pitchFamily="50" charset="-127"/>
              </a:endParaRPr>
            </a:p>
          </p:txBody>
        </p:sp>
      </p:grpSp>
      <p:grpSp>
        <p:nvGrpSpPr>
          <p:cNvPr id="12" name="그룹 1">
            <a:extLst>
              <a:ext uri="{FF2B5EF4-FFF2-40B4-BE49-F238E27FC236}">
                <a16:creationId xmlns:a16="http://schemas.microsoft.com/office/drawing/2014/main" id="{42AEB7D0-87B9-D83E-C6B7-CC4E3AB97D44}"/>
              </a:ext>
            </a:extLst>
          </p:cNvPr>
          <p:cNvGrpSpPr/>
          <p:nvPr/>
        </p:nvGrpSpPr>
        <p:grpSpPr>
          <a:xfrm>
            <a:off x="3218017" y="3122436"/>
            <a:ext cx="5925983" cy="854018"/>
            <a:chOff x="4667906" y="1661855"/>
            <a:chExt cx="5925983" cy="854018"/>
          </a:xfrm>
        </p:grpSpPr>
        <p:sp>
          <p:nvSpPr>
            <p:cNvPr id="13" name="Text Box 5">
              <a:extLst>
                <a:ext uri="{FF2B5EF4-FFF2-40B4-BE49-F238E27FC236}">
                  <a16:creationId xmlns:a16="http://schemas.microsoft.com/office/drawing/2014/main" id="{0D861B21-3AFE-4248-E491-5E4BD8D739A5}"/>
                </a:ext>
              </a:extLst>
            </p:cNvPr>
            <p:cNvSpPr txBox="1">
              <a:spLocks noChangeArrowheads="1"/>
            </p:cNvSpPr>
            <p:nvPr/>
          </p:nvSpPr>
          <p:spPr bwMode="auto">
            <a:xfrm>
              <a:off x="5220529" y="1683425"/>
              <a:ext cx="2952750" cy="338554"/>
            </a:xfrm>
            <a:prstGeom prst="rect">
              <a:avLst/>
            </a:prstGeom>
            <a:noFill/>
            <a:ln w="9525">
              <a:noFill/>
              <a:miter lim="800000"/>
              <a:headEnd/>
              <a:tailEnd/>
            </a:ln>
          </p:spPr>
          <p:txBody>
            <a:bodyPr>
              <a:spAutoFit/>
            </a:bodyPr>
            <a:lstStyle/>
            <a:p>
              <a:pPr>
                <a:defRPr/>
              </a:pPr>
              <a:r>
                <a:rPr lang="he-IL" sz="1600" b="1" dirty="0">
                  <a:latin typeface="Microsoft Sans Serif" panose="020B0604020202020204" pitchFamily="34" charset="0"/>
                  <a:ea typeface="Microsoft Sans Serif" panose="020B0604020202020204" pitchFamily="34" charset="0"/>
                  <a:cs typeface="Microsoft Sans Serif" panose="020B0604020202020204" pitchFamily="34" charset="0"/>
                </a:rPr>
                <a:t>עלויות ורווחים של החברה </a:t>
              </a:r>
              <a:endParaRPr lang="en-US" altLang="ko-KR" sz="1600" b="1" dirty="0">
                <a:solidFill>
                  <a:schemeClr val="tx1">
                    <a:lumMod val="65000"/>
                    <a:lumOff val="3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
          <p:nvSpPr>
            <p:cNvPr id="14" name="Text Box 11">
              <a:extLst>
                <a:ext uri="{FF2B5EF4-FFF2-40B4-BE49-F238E27FC236}">
                  <a16:creationId xmlns:a16="http://schemas.microsoft.com/office/drawing/2014/main" id="{870744CC-E297-F964-7B53-DD2C0E853D71}"/>
                </a:ext>
              </a:extLst>
            </p:cNvPr>
            <p:cNvSpPr txBox="1">
              <a:spLocks noChangeArrowheads="1"/>
            </p:cNvSpPr>
            <p:nvPr/>
          </p:nvSpPr>
          <p:spPr bwMode="auto">
            <a:xfrm>
              <a:off x="5271134" y="2054208"/>
              <a:ext cx="5322755" cy="461665"/>
            </a:xfrm>
            <a:prstGeom prst="rect">
              <a:avLst/>
            </a:prstGeom>
            <a:noFill/>
            <a:ln w="9525">
              <a:noFill/>
              <a:miter lim="800000"/>
              <a:headEnd/>
              <a:tailEnd/>
            </a:ln>
            <a:effectLst/>
          </p:spPr>
          <p:txBody>
            <a:bodyPr wrap="square" anchor="ctr">
              <a:spAutoFit/>
            </a:bodyPr>
            <a:lstStyle/>
            <a:p>
              <a:pPr algn="r" rtl="1"/>
              <a:r>
                <a:rPr lang="en-US" sz="1200" dirty="0"/>
                <a:t>ALICI, A., &amp; </a:t>
              </a:r>
              <a:r>
                <a:rPr lang="en-US" sz="1200" dirty="0" err="1"/>
                <a:t>Sevil</a:t>
              </a:r>
              <a:r>
                <a:rPr lang="en-US" sz="1200" dirty="0"/>
                <a:t>, G. (2020). Analysis of internal financial factors affecting stock price in airline businesses. The Journal of International Scientific Researches, 5(Ek), 28-46.‏</a:t>
              </a:r>
              <a:endParaRPr lang="he-IL" sz="1200" dirty="0"/>
            </a:p>
          </p:txBody>
        </p:sp>
        <p:sp>
          <p:nvSpPr>
            <p:cNvPr id="15" name="TextBox 13">
              <a:extLst>
                <a:ext uri="{FF2B5EF4-FFF2-40B4-BE49-F238E27FC236}">
                  <a16:creationId xmlns:a16="http://schemas.microsoft.com/office/drawing/2014/main" id="{99762FDA-4E89-4E1B-D515-E0EC14A6A0A4}"/>
                </a:ext>
              </a:extLst>
            </p:cNvPr>
            <p:cNvSpPr txBox="1">
              <a:spLocks noChangeArrowheads="1"/>
            </p:cNvSpPr>
            <p:nvPr/>
          </p:nvSpPr>
          <p:spPr bwMode="auto">
            <a:xfrm>
              <a:off x="4667906" y="1661855"/>
              <a:ext cx="524503" cy="477054"/>
            </a:xfrm>
            <a:prstGeom prst="rect">
              <a:avLst/>
            </a:prstGeom>
            <a:noFill/>
            <a:ln w="9525">
              <a:noFill/>
              <a:miter lim="800000"/>
              <a:headEnd/>
              <a:tailEnd/>
            </a:ln>
          </p:spPr>
          <p:txBody>
            <a:bodyPr wrap="none">
              <a:spAutoFit/>
            </a:bodyPr>
            <a:lstStyle/>
            <a:p>
              <a:r>
                <a:rPr lang="en-US" altLang="ko-KR" sz="2500" b="1" dirty="0">
                  <a:solidFill>
                    <a:srgbClr val="E66D56"/>
                  </a:solidFill>
                  <a:latin typeface="+mj-lt"/>
                  <a:ea typeface="맑은 고딕" pitchFamily="50" charset="-127"/>
                </a:rPr>
                <a:t>03</a:t>
              </a:r>
              <a:endParaRPr lang="ko-KR" altLang="en-US" sz="2500" b="1" dirty="0">
                <a:solidFill>
                  <a:srgbClr val="E66D56"/>
                </a:solidFill>
                <a:latin typeface="+mj-lt"/>
                <a:ea typeface="맑은 고딕" pitchFamily="50" charset="-127"/>
              </a:endParaRPr>
            </a:p>
          </p:txBody>
        </p:sp>
      </p:grpSp>
      <p:grpSp>
        <p:nvGrpSpPr>
          <p:cNvPr id="18" name="그룹 1">
            <a:extLst>
              <a:ext uri="{FF2B5EF4-FFF2-40B4-BE49-F238E27FC236}">
                <a16:creationId xmlns:a16="http://schemas.microsoft.com/office/drawing/2014/main" id="{FE95A193-510B-B549-5C57-04283A5CA369}"/>
              </a:ext>
            </a:extLst>
          </p:cNvPr>
          <p:cNvGrpSpPr/>
          <p:nvPr/>
        </p:nvGrpSpPr>
        <p:grpSpPr>
          <a:xfrm>
            <a:off x="3988073" y="4053635"/>
            <a:ext cx="4669364" cy="1006455"/>
            <a:chOff x="4667906" y="1661855"/>
            <a:chExt cx="4669364" cy="1006455"/>
          </a:xfrm>
        </p:grpSpPr>
        <p:sp>
          <p:nvSpPr>
            <p:cNvPr id="19" name="Text Box 5">
              <a:extLst>
                <a:ext uri="{FF2B5EF4-FFF2-40B4-BE49-F238E27FC236}">
                  <a16:creationId xmlns:a16="http://schemas.microsoft.com/office/drawing/2014/main" id="{6FA26344-254C-4BD3-8BB5-BBFEACDF788E}"/>
                </a:ext>
              </a:extLst>
            </p:cNvPr>
            <p:cNvSpPr txBox="1">
              <a:spLocks noChangeArrowheads="1"/>
            </p:cNvSpPr>
            <p:nvPr/>
          </p:nvSpPr>
          <p:spPr bwMode="auto">
            <a:xfrm>
              <a:off x="5220529" y="1683425"/>
              <a:ext cx="2952750" cy="338554"/>
            </a:xfrm>
            <a:prstGeom prst="rect">
              <a:avLst/>
            </a:prstGeom>
            <a:noFill/>
            <a:ln w="9525">
              <a:noFill/>
              <a:miter lim="800000"/>
              <a:headEnd/>
              <a:tailEnd/>
            </a:ln>
          </p:spPr>
          <p:txBody>
            <a:bodyPr>
              <a:spAutoFit/>
            </a:bodyPr>
            <a:lstStyle/>
            <a:p>
              <a:pPr>
                <a:defRPr/>
              </a:pPr>
              <a:r>
                <a:rPr lang="he-IL" sz="1600" b="1" dirty="0">
                  <a:latin typeface="Microsoft Sans Serif" panose="020B0604020202020204" pitchFamily="34" charset="0"/>
                  <a:ea typeface="Microsoft Sans Serif" panose="020B0604020202020204" pitchFamily="34" charset="0"/>
                  <a:cs typeface="Microsoft Sans Serif" panose="020B0604020202020204" pitchFamily="34" charset="0"/>
                </a:rPr>
                <a:t>שער הדולר</a:t>
              </a:r>
              <a:endParaRPr lang="en-US" altLang="ko-KR" sz="1600" b="1" dirty="0">
                <a:solidFill>
                  <a:schemeClr val="tx1">
                    <a:lumMod val="65000"/>
                    <a:lumOff val="3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
          <p:nvSpPr>
            <p:cNvPr id="20" name="Text Box 11">
              <a:extLst>
                <a:ext uri="{FF2B5EF4-FFF2-40B4-BE49-F238E27FC236}">
                  <a16:creationId xmlns:a16="http://schemas.microsoft.com/office/drawing/2014/main" id="{94264C07-E0F9-4CBF-C623-9E8E352418AC}"/>
                </a:ext>
              </a:extLst>
            </p:cNvPr>
            <p:cNvSpPr txBox="1">
              <a:spLocks noChangeArrowheads="1"/>
            </p:cNvSpPr>
            <p:nvPr/>
          </p:nvSpPr>
          <p:spPr bwMode="auto">
            <a:xfrm>
              <a:off x="5285744" y="2021979"/>
              <a:ext cx="4051526" cy="646331"/>
            </a:xfrm>
            <a:prstGeom prst="rect">
              <a:avLst/>
            </a:prstGeom>
            <a:noFill/>
            <a:ln w="9525">
              <a:noFill/>
              <a:miter lim="800000"/>
              <a:headEnd/>
              <a:tailEnd/>
            </a:ln>
            <a:effectLst/>
          </p:spPr>
          <p:txBody>
            <a:bodyPr wrap="square" anchor="ctr">
              <a:spAutoFit/>
            </a:bodyPr>
            <a:lstStyle/>
            <a:p>
              <a:pPr algn="r" rtl="1"/>
              <a:r>
                <a:rPr lang="en-US" sz="1200" dirty="0" err="1"/>
                <a:t>Alıcı</a:t>
              </a:r>
              <a:r>
                <a:rPr lang="en-US" sz="1200" dirty="0"/>
                <a:t>, A. (2024). Analysis of Macroeconomic Factors Affecting Airline Stock Prices. ANDULI. </a:t>
              </a:r>
              <a:r>
                <a:rPr lang="en-US" sz="1200" dirty="0" err="1"/>
                <a:t>Revista</a:t>
              </a:r>
              <a:r>
                <a:rPr lang="en-US" sz="1200" dirty="0"/>
                <a:t> </a:t>
              </a:r>
              <a:r>
                <a:rPr lang="en-US" sz="1200" dirty="0" err="1"/>
                <a:t>Andaluza</a:t>
              </a:r>
              <a:r>
                <a:rPr lang="en-US" sz="1200" dirty="0"/>
                <a:t> de </a:t>
              </a:r>
              <a:r>
                <a:rPr lang="en-US" sz="1200" dirty="0" err="1"/>
                <a:t>Ciencias</a:t>
              </a:r>
              <a:r>
                <a:rPr lang="en-US" sz="1200" dirty="0"/>
                <a:t> </a:t>
              </a:r>
              <a:r>
                <a:rPr lang="en-US" sz="1200" dirty="0" err="1"/>
                <a:t>Sociales</a:t>
              </a:r>
              <a:r>
                <a:rPr lang="en-US" sz="1200" dirty="0"/>
                <a:t>, (25), 93-137.‏</a:t>
              </a:r>
            </a:p>
          </p:txBody>
        </p:sp>
        <p:sp>
          <p:nvSpPr>
            <p:cNvPr id="21" name="TextBox 13">
              <a:extLst>
                <a:ext uri="{FF2B5EF4-FFF2-40B4-BE49-F238E27FC236}">
                  <a16:creationId xmlns:a16="http://schemas.microsoft.com/office/drawing/2014/main" id="{4960D71A-776E-56E9-D9AB-B3E5476C0B3D}"/>
                </a:ext>
              </a:extLst>
            </p:cNvPr>
            <p:cNvSpPr txBox="1">
              <a:spLocks noChangeArrowheads="1"/>
            </p:cNvSpPr>
            <p:nvPr/>
          </p:nvSpPr>
          <p:spPr bwMode="auto">
            <a:xfrm>
              <a:off x="4667906" y="1661855"/>
              <a:ext cx="524503" cy="477054"/>
            </a:xfrm>
            <a:prstGeom prst="rect">
              <a:avLst/>
            </a:prstGeom>
            <a:noFill/>
            <a:ln w="9525">
              <a:noFill/>
              <a:miter lim="800000"/>
              <a:headEnd/>
              <a:tailEnd/>
            </a:ln>
          </p:spPr>
          <p:txBody>
            <a:bodyPr wrap="none">
              <a:spAutoFit/>
            </a:bodyPr>
            <a:lstStyle/>
            <a:p>
              <a:r>
                <a:rPr lang="en-US" altLang="ko-KR" sz="2500" b="1" dirty="0">
                  <a:solidFill>
                    <a:srgbClr val="E66D56"/>
                  </a:solidFill>
                  <a:latin typeface="+mj-lt"/>
                  <a:ea typeface="맑은 고딕" pitchFamily="50" charset="-127"/>
                </a:rPr>
                <a:t>04</a:t>
              </a:r>
              <a:endParaRPr lang="ko-KR" altLang="en-US" sz="2500" b="1" dirty="0">
                <a:solidFill>
                  <a:srgbClr val="E66D56"/>
                </a:solidFill>
                <a:latin typeface="+mj-lt"/>
                <a:ea typeface="맑은 고딕" pitchFamily="50" charset="-127"/>
              </a:endParaRPr>
            </a:p>
          </p:txBody>
        </p:sp>
      </p:grpSp>
      <p:grpSp>
        <p:nvGrpSpPr>
          <p:cNvPr id="23" name="그룹 1">
            <a:extLst>
              <a:ext uri="{FF2B5EF4-FFF2-40B4-BE49-F238E27FC236}">
                <a16:creationId xmlns:a16="http://schemas.microsoft.com/office/drawing/2014/main" id="{139C26CF-E1FA-FF7B-A1CD-0AA4EC5A161D}"/>
              </a:ext>
            </a:extLst>
          </p:cNvPr>
          <p:cNvGrpSpPr/>
          <p:nvPr/>
        </p:nvGrpSpPr>
        <p:grpSpPr>
          <a:xfrm>
            <a:off x="4504876" y="5060090"/>
            <a:ext cx="4481896" cy="1092220"/>
            <a:chOff x="4667906" y="1661855"/>
            <a:chExt cx="4481896" cy="1092220"/>
          </a:xfrm>
        </p:grpSpPr>
        <p:sp>
          <p:nvSpPr>
            <p:cNvPr id="24" name="Text Box 5">
              <a:extLst>
                <a:ext uri="{FF2B5EF4-FFF2-40B4-BE49-F238E27FC236}">
                  <a16:creationId xmlns:a16="http://schemas.microsoft.com/office/drawing/2014/main" id="{02288929-43E7-F2B3-205D-A8E6890A9773}"/>
                </a:ext>
              </a:extLst>
            </p:cNvPr>
            <p:cNvSpPr txBox="1">
              <a:spLocks noChangeArrowheads="1"/>
            </p:cNvSpPr>
            <p:nvPr/>
          </p:nvSpPr>
          <p:spPr bwMode="auto">
            <a:xfrm>
              <a:off x="5250027" y="1731105"/>
              <a:ext cx="2952750" cy="338554"/>
            </a:xfrm>
            <a:prstGeom prst="rect">
              <a:avLst/>
            </a:prstGeom>
            <a:noFill/>
            <a:ln w="9525">
              <a:noFill/>
              <a:miter lim="800000"/>
              <a:headEnd/>
              <a:tailEnd/>
            </a:ln>
          </p:spPr>
          <p:txBody>
            <a:bodyPr>
              <a:spAutoFit/>
            </a:bodyPr>
            <a:lstStyle/>
            <a:p>
              <a:pPr>
                <a:defRPr/>
              </a:pPr>
              <a:r>
                <a:rPr lang="en-US" sz="1600" b="1" dirty="0">
                  <a:latin typeface="Microsoft Sans Serif" panose="020B0604020202020204" pitchFamily="34" charset="0"/>
                  <a:ea typeface="Microsoft Sans Serif" panose="020B0604020202020204" pitchFamily="34" charset="0"/>
                  <a:cs typeface="Microsoft Sans Serif" panose="020B0604020202020204" pitchFamily="34" charset="0"/>
                </a:rPr>
                <a:t>S&amp;P 500</a:t>
              </a:r>
              <a:endParaRPr lang="en-US" altLang="ko-KR" sz="1600" b="1" dirty="0">
                <a:solidFill>
                  <a:schemeClr val="tx1">
                    <a:lumMod val="65000"/>
                    <a:lumOff val="3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
          <p:nvSpPr>
            <p:cNvPr id="25" name="Text Box 11">
              <a:extLst>
                <a:ext uri="{FF2B5EF4-FFF2-40B4-BE49-F238E27FC236}">
                  <a16:creationId xmlns:a16="http://schemas.microsoft.com/office/drawing/2014/main" id="{EC5BF5FB-EBD2-55B3-D8A8-D8C6AD4DE9AE}"/>
                </a:ext>
              </a:extLst>
            </p:cNvPr>
            <p:cNvSpPr txBox="1">
              <a:spLocks noChangeArrowheads="1"/>
            </p:cNvSpPr>
            <p:nvPr/>
          </p:nvSpPr>
          <p:spPr bwMode="auto">
            <a:xfrm>
              <a:off x="5278894" y="2046189"/>
              <a:ext cx="3870908" cy="707886"/>
            </a:xfrm>
            <a:prstGeom prst="rect">
              <a:avLst/>
            </a:prstGeom>
            <a:noFill/>
            <a:ln w="9525">
              <a:noFill/>
              <a:miter lim="800000"/>
              <a:headEnd/>
              <a:tailEnd/>
            </a:ln>
            <a:effectLst/>
          </p:spPr>
          <p:txBody>
            <a:bodyPr wrap="square" anchor="ctr">
              <a:spAutoFit/>
            </a:bodyPr>
            <a:lstStyle/>
            <a:p>
              <a:pPr>
                <a:lnSpc>
                  <a:spcPts val="1200"/>
                </a:lnSpc>
                <a:defRPr/>
              </a:pPr>
              <a:r>
                <a:rPr lang="en-US" sz="1200" dirty="0" err="1"/>
                <a:t>Mollick</a:t>
              </a:r>
              <a:r>
                <a:rPr lang="en-US" sz="1200" dirty="0"/>
                <a:t>, A. V., &amp; Amin, M. R. (2021). Occupancy, oil prices, and stock returns: Evidence from the U.S. airline industry. </a:t>
              </a:r>
              <a:r>
                <a:rPr lang="en-US" sz="1200" i="1" dirty="0"/>
                <a:t>Journal of Air Transport Management, 91</a:t>
              </a:r>
              <a:r>
                <a:rPr lang="en-US" sz="1200" dirty="0"/>
                <a:t>, 102015. </a:t>
              </a:r>
              <a:endParaRPr lang="he-IL" sz="1200" b="1" dirty="0"/>
            </a:p>
            <a:p>
              <a:pPr>
                <a:lnSpc>
                  <a:spcPts val="1200"/>
                </a:lnSpc>
                <a:defRPr/>
              </a:pPr>
              <a:endParaRPr lang="en-US" altLang="ko-KR" sz="1000" dirty="0">
                <a:solidFill>
                  <a:schemeClr val="bg1">
                    <a:lumMod val="65000"/>
                  </a:schemeClr>
                </a:solidFill>
                <a:latin typeface="+mj-lt"/>
                <a:ea typeface="맑은 고딕" pitchFamily="50" charset="-127"/>
                <a:cs typeface="굴림" pitchFamily="50" charset="-127"/>
              </a:endParaRPr>
            </a:p>
          </p:txBody>
        </p:sp>
        <p:sp>
          <p:nvSpPr>
            <p:cNvPr id="26" name="TextBox 13">
              <a:extLst>
                <a:ext uri="{FF2B5EF4-FFF2-40B4-BE49-F238E27FC236}">
                  <a16:creationId xmlns:a16="http://schemas.microsoft.com/office/drawing/2014/main" id="{A35C735F-BCF7-3F89-63F8-56247A8314B3}"/>
                </a:ext>
              </a:extLst>
            </p:cNvPr>
            <p:cNvSpPr txBox="1">
              <a:spLocks noChangeArrowheads="1"/>
            </p:cNvSpPr>
            <p:nvPr/>
          </p:nvSpPr>
          <p:spPr bwMode="auto">
            <a:xfrm>
              <a:off x="4667906" y="1661855"/>
              <a:ext cx="508473" cy="477054"/>
            </a:xfrm>
            <a:prstGeom prst="rect">
              <a:avLst/>
            </a:prstGeom>
            <a:noFill/>
            <a:ln w="9525">
              <a:noFill/>
              <a:miter lim="800000"/>
              <a:headEnd/>
              <a:tailEnd/>
            </a:ln>
          </p:spPr>
          <p:txBody>
            <a:bodyPr wrap="none">
              <a:spAutoFit/>
            </a:bodyPr>
            <a:lstStyle/>
            <a:p>
              <a:r>
                <a:rPr lang="en-US" altLang="ko-KR" sz="2500" b="1" dirty="0">
                  <a:solidFill>
                    <a:srgbClr val="E66D56"/>
                  </a:solidFill>
                  <a:latin typeface="+mj-lt"/>
                  <a:ea typeface="맑은 고딕" pitchFamily="50" charset="-127"/>
                </a:rPr>
                <a:t>05</a:t>
              </a:r>
              <a:endParaRPr lang="ko-KR" altLang="en-US" sz="2500" b="1" dirty="0">
                <a:solidFill>
                  <a:srgbClr val="E66D56"/>
                </a:solidFill>
                <a:latin typeface="+mj-lt"/>
                <a:ea typeface="맑은 고딕" pitchFamily="50" charset="-127"/>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691680" y="1099257"/>
            <a:ext cx="5760640" cy="954107"/>
            <a:chOff x="1691680" y="1844824"/>
            <a:chExt cx="5760640" cy="954107"/>
          </a:xfrm>
        </p:grpSpPr>
        <p:sp>
          <p:nvSpPr>
            <p:cNvPr id="13" name="직사각형 12"/>
            <p:cNvSpPr/>
            <p:nvPr/>
          </p:nvSpPr>
          <p:spPr>
            <a:xfrm>
              <a:off x="1691680" y="2204809"/>
              <a:ext cx="5760640" cy="246221"/>
            </a:xfrm>
            <a:prstGeom prst="rect">
              <a:avLst/>
            </a:prstGeom>
          </p:spPr>
          <p:txBody>
            <a:bodyPr wrap="square">
              <a:spAutoFit/>
            </a:bodyPr>
            <a:lstStyle/>
            <a:p>
              <a:pPr lvl="0" algn="ctr">
                <a:lnSpc>
                  <a:spcPts val="1200"/>
                </a:lnSpc>
                <a:defRPr/>
              </a:pPr>
              <a:endParaRPr lang="en-US" altLang="ko-KR" sz="1100" dirty="0">
                <a:solidFill>
                  <a:schemeClr val="bg1">
                    <a:lumMod val="65000"/>
                  </a:schemeClr>
                </a:solidFill>
                <a:latin typeface="+mj-lt"/>
                <a:ea typeface="맑은 고딕" pitchFamily="50" charset="-127"/>
                <a:cs typeface="굴림" pitchFamily="50" charset="-127"/>
              </a:endParaRPr>
            </a:p>
          </p:txBody>
        </p:sp>
        <p:sp>
          <p:nvSpPr>
            <p:cNvPr id="12" name="Text Box 5"/>
            <p:cNvSpPr txBox="1">
              <a:spLocks noChangeArrowheads="1"/>
            </p:cNvSpPr>
            <p:nvPr/>
          </p:nvSpPr>
          <p:spPr bwMode="auto">
            <a:xfrm>
              <a:off x="3263597" y="1844824"/>
              <a:ext cx="2616806" cy="95410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he-IL" altLang="ko-KR" sz="2800" b="1" dirty="0">
                  <a:latin typeface="Microsoft Sans Serif" panose="020B0604020202020204" pitchFamily="34" charset="0"/>
                  <a:ea typeface="Microsoft Sans Serif" panose="020B0604020202020204" pitchFamily="34" charset="0"/>
                  <a:cs typeface="Microsoft Sans Serif" panose="020B0604020202020204" pitchFamily="34" charset="0"/>
                </a:rPr>
                <a:t>מקורות למשתנים</a:t>
              </a:r>
              <a:endParaRPr kumimoji="1" lang="en-US" altLang="ko-KR" sz="2800" b="1"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grpSp>
      <p:sp>
        <p:nvSpPr>
          <p:cNvPr id="4" name="TextBox 3">
            <a:extLst>
              <a:ext uri="{FF2B5EF4-FFF2-40B4-BE49-F238E27FC236}">
                <a16:creationId xmlns:a16="http://schemas.microsoft.com/office/drawing/2014/main" id="{6B070DA4-76A3-EC85-1446-CF8F9D6B965A}"/>
              </a:ext>
            </a:extLst>
          </p:cNvPr>
          <p:cNvSpPr txBox="1"/>
          <p:nvPr/>
        </p:nvSpPr>
        <p:spPr>
          <a:xfrm>
            <a:off x="251520" y="2204864"/>
            <a:ext cx="8352928" cy="1477328"/>
          </a:xfrm>
          <a:prstGeom prst="rect">
            <a:avLst/>
          </a:prstGeom>
          <a:noFill/>
        </p:spPr>
        <p:txBody>
          <a:bodyPr wrap="square">
            <a:spAutoFit/>
          </a:bodyPr>
          <a:lstStyle/>
          <a:p>
            <a:pPr algn="r" rtl="1"/>
            <a:r>
              <a:rPr lang="he-IL" dirty="0">
                <a:latin typeface="Microsoft Sans Serif" panose="020B0604020202020204" pitchFamily="34" charset="0"/>
                <a:ea typeface="Microsoft Sans Serif" panose="020B0604020202020204" pitchFamily="34" charset="0"/>
                <a:cs typeface="Microsoft Sans Serif" panose="020B0604020202020204" pitchFamily="34" charset="0"/>
              </a:rPr>
              <a:t>מחירי נפט גולמי </a:t>
            </a:r>
            <a:r>
              <a:rPr lang="he-IL" b="1" dirty="0">
                <a:latin typeface="Microsoft Sans Serif" panose="020B0604020202020204" pitchFamily="34" charset="0"/>
                <a:ea typeface="Microsoft Sans Serif" panose="020B0604020202020204" pitchFamily="34" charset="0"/>
                <a:cs typeface="Microsoft Sans Serif" panose="020B0604020202020204" pitchFamily="34" charset="0"/>
              </a:rPr>
              <a:t>(יומי) </a:t>
            </a:r>
            <a:r>
              <a:rPr lang="he-IL" dirty="0">
                <a:latin typeface="Microsoft Sans Serif" panose="020B0604020202020204" pitchFamily="34" charset="0"/>
                <a:ea typeface="Microsoft Sans Serif" panose="020B0604020202020204" pitchFamily="34" charset="0"/>
                <a:cs typeface="Microsoft Sans Serif" panose="020B0604020202020204" pitchFamily="34" charset="0"/>
              </a:rPr>
              <a:t>– </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hlinkClick r:id="rId3"/>
              </a:rPr>
              <a:t>Brent Crude Oil Prices (USD)</a:t>
            </a:r>
            <a:endParaRPr lang="he-IL"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algn="r" rtl="1"/>
            <a:r>
              <a:rPr lang="he-IL" dirty="0">
                <a:latin typeface="Microsoft Sans Serif" panose="020B0604020202020204" pitchFamily="34" charset="0"/>
                <a:ea typeface="Microsoft Sans Serif" panose="020B0604020202020204" pitchFamily="34" charset="0"/>
                <a:cs typeface="Microsoft Sans Serif" panose="020B0604020202020204" pitchFamily="34" charset="0"/>
              </a:rPr>
              <a:t>מחירי דלק מטוסים </a:t>
            </a:r>
            <a:r>
              <a:rPr lang="he-IL" b="1" dirty="0">
                <a:latin typeface="Microsoft Sans Serif" panose="020B0604020202020204" pitchFamily="34" charset="0"/>
                <a:ea typeface="Microsoft Sans Serif" panose="020B0604020202020204" pitchFamily="34" charset="0"/>
                <a:cs typeface="Microsoft Sans Serif" panose="020B0604020202020204" pitchFamily="34" charset="0"/>
              </a:rPr>
              <a:t>(יומי) </a:t>
            </a:r>
            <a:r>
              <a:rPr lang="he-IL" dirty="0">
                <a:latin typeface="Microsoft Sans Serif" panose="020B0604020202020204" pitchFamily="34" charset="0"/>
                <a:ea typeface="Microsoft Sans Serif" panose="020B0604020202020204" pitchFamily="34" charset="0"/>
                <a:cs typeface="Microsoft Sans Serif" panose="020B0604020202020204" pitchFamily="34" charset="0"/>
              </a:rPr>
              <a:t>– </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hlinkClick r:id="rId4"/>
              </a:rPr>
              <a:t>U.S. Gulf Coast </a:t>
            </a:r>
            <a:r>
              <a:rPr lang="en-US" dirty="0" err="1">
                <a:latin typeface="Microsoft Sans Serif" panose="020B0604020202020204" pitchFamily="34" charset="0"/>
                <a:ea typeface="Microsoft Sans Serif" panose="020B0604020202020204" pitchFamily="34" charset="0"/>
                <a:cs typeface="Microsoft Sans Serif" panose="020B0604020202020204" pitchFamily="34" charset="0"/>
                <a:hlinkClick r:id="rId4"/>
              </a:rPr>
              <a:t>Keosene</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hlinkClick r:id="rId4"/>
              </a:rPr>
              <a:t>-Type Jet Fuel Spot Price</a:t>
            </a:r>
            <a:endParaRPr lang="he-IL"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algn="r" rtl="1"/>
            <a:r>
              <a:rPr lang="he-IL" dirty="0">
                <a:latin typeface="Microsoft Sans Serif" panose="020B0604020202020204" pitchFamily="34" charset="0"/>
                <a:ea typeface="Microsoft Sans Serif" panose="020B0604020202020204" pitchFamily="34" charset="0"/>
                <a:cs typeface="Microsoft Sans Serif" panose="020B0604020202020204" pitchFamily="34" charset="0"/>
              </a:rPr>
              <a:t>רווחים ורווח נקי של </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AAL</a:t>
            </a:r>
            <a:r>
              <a:rPr lang="he-IL" dirty="0">
                <a:latin typeface="Microsoft Sans Serif" panose="020B0604020202020204" pitchFamily="34" charset="0"/>
                <a:ea typeface="Microsoft Sans Serif" panose="020B0604020202020204" pitchFamily="34" charset="0"/>
                <a:cs typeface="Microsoft Sans Serif" panose="020B0604020202020204" pitchFamily="34" charset="0"/>
              </a:rPr>
              <a:t> </a:t>
            </a:r>
            <a:r>
              <a:rPr lang="he-IL" b="1" dirty="0">
                <a:latin typeface="Microsoft Sans Serif" panose="020B0604020202020204" pitchFamily="34" charset="0"/>
                <a:ea typeface="Microsoft Sans Serif" panose="020B0604020202020204" pitchFamily="34" charset="0"/>
                <a:cs typeface="Microsoft Sans Serif" panose="020B0604020202020204" pitchFamily="34" charset="0"/>
              </a:rPr>
              <a:t>(רבעוני) </a:t>
            </a:r>
            <a:r>
              <a:rPr lang="he-IL" dirty="0">
                <a:latin typeface="Microsoft Sans Serif" panose="020B0604020202020204" pitchFamily="34" charset="0"/>
                <a:ea typeface="Microsoft Sans Serif" panose="020B0604020202020204" pitchFamily="34" charset="0"/>
                <a:cs typeface="Microsoft Sans Serif" panose="020B0604020202020204" pitchFamily="34" charset="0"/>
              </a:rPr>
              <a:t>– </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hlinkClick r:id="rId5"/>
              </a:rPr>
              <a:t>Macrotrends: Revenue</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hlinkClick r:id="rId5"/>
              </a:rPr>
              <a:t> </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hlinkClick r:id="rId6"/>
              </a:rPr>
              <a:t>Macrotrends: Net Profit</a:t>
            </a:r>
            <a:endParaRPr lang="he-IL"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algn="r" rtl="1"/>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S&amp;P500</a:t>
            </a:r>
            <a:r>
              <a:rPr lang="he-IL" dirty="0">
                <a:latin typeface="Microsoft Sans Serif" panose="020B0604020202020204" pitchFamily="34" charset="0"/>
                <a:ea typeface="Microsoft Sans Serif" panose="020B0604020202020204" pitchFamily="34" charset="0"/>
                <a:cs typeface="Microsoft Sans Serif" panose="020B0604020202020204" pitchFamily="34" charset="0"/>
              </a:rPr>
              <a:t> </a:t>
            </a:r>
            <a:r>
              <a:rPr lang="he-IL" b="1" dirty="0">
                <a:latin typeface="Microsoft Sans Serif" panose="020B0604020202020204" pitchFamily="34" charset="0"/>
                <a:ea typeface="Microsoft Sans Serif" panose="020B0604020202020204" pitchFamily="34" charset="0"/>
                <a:cs typeface="Microsoft Sans Serif" panose="020B0604020202020204" pitchFamily="34" charset="0"/>
              </a:rPr>
              <a:t>(יומי) </a:t>
            </a:r>
            <a:r>
              <a:rPr lang="he-IL" dirty="0">
                <a:latin typeface="Microsoft Sans Serif" panose="020B0604020202020204" pitchFamily="34" charset="0"/>
                <a:ea typeface="Microsoft Sans Serif" panose="020B0604020202020204" pitchFamily="34" charset="0"/>
                <a:cs typeface="Microsoft Sans Serif" panose="020B0604020202020204" pitchFamily="34" charset="0"/>
              </a:rPr>
              <a:t>– </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hlinkClick r:id="rId7"/>
              </a:rPr>
              <a:t>Yahoo Finance: ^GSPC</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 </a:t>
            </a:r>
            <a:endParaRPr lang="he-IL"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algn="r" rtl="1"/>
            <a:r>
              <a:rPr lang="he-IL" dirty="0">
                <a:latin typeface="Microsoft Sans Serif" panose="020B0604020202020204" pitchFamily="34" charset="0"/>
                <a:ea typeface="Microsoft Sans Serif" panose="020B0604020202020204" pitchFamily="34" charset="0"/>
                <a:cs typeface="Microsoft Sans Serif" panose="020B0604020202020204" pitchFamily="34" charset="0"/>
              </a:rPr>
              <a:t>שער הדולר </a:t>
            </a:r>
            <a:r>
              <a:rPr lang="he-IL" b="1" dirty="0">
                <a:latin typeface="Microsoft Sans Serif" panose="020B0604020202020204" pitchFamily="34" charset="0"/>
                <a:ea typeface="Microsoft Sans Serif" panose="020B0604020202020204" pitchFamily="34" charset="0"/>
                <a:cs typeface="Microsoft Sans Serif" panose="020B0604020202020204" pitchFamily="34" charset="0"/>
              </a:rPr>
              <a:t>(יומי) </a:t>
            </a:r>
            <a:r>
              <a:rPr lang="he-IL" dirty="0">
                <a:latin typeface="Microsoft Sans Serif" panose="020B0604020202020204" pitchFamily="34" charset="0"/>
                <a:ea typeface="Microsoft Sans Serif" panose="020B0604020202020204" pitchFamily="34" charset="0"/>
                <a:cs typeface="Microsoft Sans Serif" panose="020B0604020202020204" pitchFamily="34" charset="0"/>
              </a:rPr>
              <a:t>- </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hlinkClick r:id="rId8"/>
              </a:rPr>
              <a:t>Yahoo Finance</a:t>
            </a:r>
            <a:endParaRPr lang="en-US"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a:solidFill>
                  <a:srgbClr val="E26852"/>
                </a:solidFill>
              </a:rPr>
              <a:t>T</a:t>
            </a:r>
            <a:r>
              <a:rPr lang="en-US" altLang="ko-KR"/>
              <a:t>HANK YOU</a:t>
            </a:r>
            <a:endParaRPr lang="ko-KR" altLang="en-US"/>
          </a:p>
        </p:txBody>
      </p:sp>
    </p:spTree>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27</TotalTime>
  <Words>690</Words>
  <Application>Microsoft Office PowerPoint</Application>
  <PresentationFormat>On-screen Show (4:3)</PresentationFormat>
  <Paragraphs>43</Paragraphs>
  <Slides>5</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맑은 고딕</vt:lpstr>
      <vt:lpstr>Calibri (Headings</vt:lpstr>
      <vt:lpstr>Calibri Light</vt:lpstr>
      <vt:lpstr>Microsoft Sans Serif</vt:lpstr>
      <vt:lpstr>Arial</vt:lpstr>
      <vt:lpstr>굴림체</vt:lpstr>
      <vt:lpstr>Office 테마</vt:lpstr>
      <vt:lpstr>איסוף ואקספלורציה ראשונית</vt:lpstr>
      <vt:lpstr>שוק חברות התעופה </vt:lpstr>
      <vt:lpstr>PowerPoint Presentation</vt:lpstr>
      <vt:lpstr>PowerPoint Presentation</vt:lpstr>
      <vt:lpstr>THANK YOU</vt:lpstr>
    </vt:vector>
  </TitlesOfParts>
  <Manager>Slide Members</Manager>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Rom Himelstein</cp:lastModifiedBy>
  <cp:revision>7</cp:revision>
  <dcterms:created xsi:type="dcterms:W3CDTF">2010-02-01T08:03:16Z</dcterms:created>
  <dcterms:modified xsi:type="dcterms:W3CDTF">2024-07-17T12:23:40Z</dcterms:modified>
  <cp:category>www.slidemembers.com</cp:category>
  <cp:version>YESFORM Co.,Ltd.</cp:version>
</cp:coreProperties>
</file>

<file path=docProps/thumbnail.jpeg>
</file>